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tags/tag6.xml" ContentType="application/vnd.openxmlformats-officedocument.presentationml.tags+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tags/tag8.xml" ContentType="application/vnd.openxmlformats-officedocument.presentationml.tags+xml"/>
  <Override PartName="/ppt/notesSlides/notesSlide31.xml" ContentType="application/vnd.openxmlformats-officedocument.presentationml.notesSlide+xml"/>
  <Override PartName="/ppt/tags/tag9.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 id="2147483695" r:id="rId3"/>
    <p:sldMasterId id="2147483697" r:id="rId4"/>
  </p:sldMasterIdLst>
  <p:notesMasterIdLst>
    <p:notesMasterId r:id="rId49"/>
  </p:notesMasterIdLst>
  <p:handoutMasterIdLst>
    <p:handoutMasterId r:id="rId50"/>
  </p:handoutMasterIdLst>
  <p:sldIdLst>
    <p:sldId id="2209" r:id="rId5"/>
    <p:sldId id="2203" r:id="rId6"/>
    <p:sldId id="2146847326" r:id="rId7"/>
    <p:sldId id="2204" r:id="rId8"/>
    <p:sldId id="2275" r:id="rId9"/>
    <p:sldId id="275" r:id="rId10"/>
    <p:sldId id="266" r:id="rId11"/>
    <p:sldId id="286" r:id="rId12"/>
    <p:sldId id="2119" r:id="rId13"/>
    <p:sldId id="2277" r:id="rId14"/>
    <p:sldId id="2146847327" r:id="rId15"/>
    <p:sldId id="2192" r:id="rId16"/>
    <p:sldId id="2197" r:id="rId17"/>
    <p:sldId id="2174" r:id="rId18"/>
    <p:sldId id="2262" r:id="rId19"/>
    <p:sldId id="2219" r:id="rId20"/>
    <p:sldId id="2220" r:id="rId21"/>
    <p:sldId id="2158" r:id="rId22"/>
    <p:sldId id="2172" r:id="rId23"/>
    <p:sldId id="2028" r:id="rId24"/>
    <p:sldId id="2171" r:id="rId25"/>
    <p:sldId id="2208" r:id="rId26"/>
    <p:sldId id="2263" r:id="rId27"/>
    <p:sldId id="584" r:id="rId28"/>
    <p:sldId id="2274" r:id="rId29"/>
    <p:sldId id="259" r:id="rId30"/>
    <p:sldId id="358" r:id="rId31"/>
    <p:sldId id="359" r:id="rId32"/>
    <p:sldId id="363" r:id="rId33"/>
    <p:sldId id="360" r:id="rId34"/>
    <p:sldId id="361" r:id="rId35"/>
    <p:sldId id="260" r:id="rId36"/>
    <p:sldId id="370" r:id="rId37"/>
    <p:sldId id="2214" r:id="rId38"/>
    <p:sldId id="2200" r:id="rId39"/>
    <p:sldId id="298" r:id="rId40"/>
    <p:sldId id="2188" r:id="rId41"/>
    <p:sldId id="2272" r:id="rId42"/>
    <p:sldId id="2268" r:id="rId43"/>
    <p:sldId id="2269" r:id="rId44"/>
    <p:sldId id="2278" r:id="rId45"/>
    <p:sldId id="2162" r:id="rId46"/>
    <p:sldId id="2207" r:id="rId47"/>
    <p:sldId id="2202"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ACD730-AC2C-438B-8239-F009235DC890}" name="Hsu, Kayla " initials="KMH" userId="Hsu, Kayla " providerId="None"/>
  <p188:author id="{C9E0F83D-0F18-146B-AB02-71BAA6A013CD}" name="Hsu, Kayla" initials="HK" userId="S::kmhsu@iu.edu::8022c5fe-6648-4f9e-888d-8d24438d9a46" providerId="AD"/>
  <p188:author id="{540766DA-F4C7-C6AE-80AF-EFDC8E3E17CA}" name="Vandine, Gage N" initials="VGN" userId="S::gvandine@iu.edu::e8b897bb-10c0-4232-8143-8ce624f806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AAE2"/>
    <a:srgbClr val="1882B1"/>
    <a:srgbClr val="467B92"/>
    <a:srgbClr val="5E6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90" autoAdjust="0"/>
    <p:restoredTop sz="74589" autoAdjust="0"/>
  </p:normalViewPr>
  <p:slideViewPr>
    <p:cSldViewPr snapToGrid="0">
      <p:cViewPr varScale="1">
        <p:scale>
          <a:sx n="83" d="100"/>
          <a:sy n="83" d="100"/>
        </p:scale>
        <p:origin x="2424" y="84"/>
      </p:cViewPr>
      <p:guideLst/>
    </p:cSldViewPr>
  </p:slideViewPr>
  <p:notesTextViewPr>
    <p:cViewPr>
      <p:scale>
        <a:sx n="100" d="100"/>
        <a:sy n="100" d="100"/>
      </p:scale>
      <p:origin x="0" y="0"/>
    </p:cViewPr>
  </p:notesTextViewPr>
  <p:notesViewPr>
    <p:cSldViewPr snapToGrid="0">
      <p:cViewPr varScale="1">
        <p:scale>
          <a:sx n="80" d="100"/>
          <a:sy n="80" d="100"/>
        </p:scale>
        <p:origin x="391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Mariappan\Desktop\TPC_Project\DataTables\Graphs_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Mariappan\Desktop\TPC_Project\DataTables\Graphs_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Mariappan\Desktop\TPC_Project\DataTables\Graphs_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5881775312535057E-2"/>
          <c:y val="4.5171643950567185E-2"/>
          <c:w val="0.87115120173218874"/>
          <c:h val="0.70565005705117601"/>
        </c:manualLayout>
      </c:layout>
      <c:barChart>
        <c:barDir val="col"/>
        <c:grouping val="clustered"/>
        <c:varyColors val="0"/>
        <c:ser>
          <c:idx val="0"/>
          <c:order val="0"/>
          <c:tx>
            <c:strRef>
              <c:f>Graph_2022!$B$7</c:f>
              <c:strCache>
                <c:ptCount val="1"/>
              </c:strCache>
            </c:strRef>
          </c:tx>
          <c:spPr>
            <a:solidFill>
              <a:schemeClr val="accent1"/>
            </a:solidFill>
            <a:ln w="38100">
              <a:noFill/>
            </a:ln>
            <a:effectLst/>
          </c:spPr>
          <c:invertIfNegative val="0"/>
          <c:dPt>
            <c:idx val="1"/>
            <c:invertIfNegative val="0"/>
            <c:bubble3D val="0"/>
            <c:spPr>
              <a:solidFill>
                <a:schemeClr val="tx1">
                  <a:lumMod val="75000"/>
                </a:schemeClr>
              </a:solidFill>
              <a:ln w="12700">
                <a:solidFill>
                  <a:schemeClr val="tx1">
                    <a:lumMod val="40000"/>
                    <a:lumOff val="60000"/>
                  </a:schemeClr>
                </a:solidFill>
              </a:ln>
              <a:effectLst/>
            </c:spPr>
            <c:extLst>
              <c:ext xmlns:c16="http://schemas.microsoft.com/office/drawing/2014/chart" uri="{C3380CC4-5D6E-409C-BE32-E72D297353CC}">
                <c16:uniqueId val="{00000001-38DE-4150-8783-378D7A6C8184}"/>
              </c:ext>
            </c:extLst>
          </c:dPt>
          <c:dPt>
            <c:idx val="2"/>
            <c:invertIfNegative val="0"/>
            <c:bubble3D val="0"/>
            <c:spPr>
              <a:solidFill>
                <a:schemeClr val="tx1">
                  <a:lumMod val="60000"/>
                  <a:lumOff val="40000"/>
                </a:schemeClr>
              </a:solidFill>
              <a:ln w="12700">
                <a:solidFill>
                  <a:schemeClr val="tx1">
                    <a:lumMod val="50000"/>
                  </a:schemeClr>
                </a:solidFill>
              </a:ln>
              <a:effectLst/>
            </c:spPr>
            <c:extLst>
              <c:ext xmlns:c16="http://schemas.microsoft.com/office/drawing/2014/chart" uri="{C3380CC4-5D6E-409C-BE32-E72D297353CC}">
                <c16:uniqueId val="{00000003-38DE-4150-8783-378D7A6C8184}"/>
              </c:ext>
            </c:extLst>
          </c:dPt>
          <c:dPt>
            <c:idx val="4"/>
            <c:invertIfNegative val="0"/>
            <c:bubble3D val="0"/>
            <c:spPr>
              <a:solidFill>
                <a:schemeClr val="accent1">
                  <a:lumMod val="50000"/>
                </a:schemeClr>
              </a:solidFill>
              <a:ln w="12700">
                <a:solidFill>
                  <a:schemeClr val="accent1">
                    <a:lumMod val="60000"/>
                    <a:lumOff val="40000"/>
                  </a:schemeClr>
                </a:solidFill>
              </a:ln>
              <a:effectLst/>
            </c:spPr>
            <c:extLst>
              <c:ext xmlns:c16="http://schemas.microsoft.com/office/drawing/2014/chart" uri="{C3380CC4-5D6E-409C-BE32-E72D297353CC}">
                <c16:uniqueId val="{00000005-38DE-4150-8783-378D7A6C8184}"/>
              </c:ext>
            </c:extLst>
          </c:dPt>
          <c:dPt>
            <c:idx val="5"/>
            <c:invertIfNegative val="0"/>
            <c:bubble3D val="0"/>
            <c:spPr>
              <a:solidFill>
                <a:schemeClr val="accent1">
                  <a:lumMod val="75000"/>
                </a:schemeClr>
              </a:solidFill>
              <a:ln w="12700">
                <a:solidFill>
                  <a:schemeClr val="accent1">
                    <a:lumMod val="60000"/>
                    <a:lumOff val="40000"/>
                  </a:schemeClr>
                </a:solidFill>
              </a:ln>
              <a:effectLst/>
            </c:spPr>
            <c:extLst>
              <c:ext xmlns:c16="http://schemas.microsoft.com/office/drawing/2014/chart" uri="{C3380CC4-5D6E-409C-BE32-E72D297353CC}">
                <c16:uniqueId val="{00000007-38DE-4150-8783-378D7A6C8184}"/>
              </c:ext>
            </c:extLst>
          </c:dPt>
          <c:dPt>
            <c:idx val="6"/>
            <c:invertIfNegative val="0"/>
            <c:bubble3D val="0"/>
            <c:spPr>
              <a:solidFill>
                <a:schemeClr val="accent1">
                  <a:lumMod val="60000"/>
                  <a:lumOff val="40000"/>
                </a:schemeClr>
              </a:solidFill>
              <a:ln w="12700">
                <a:solidFill>
                  <a:schemeClr val="accent1">
                    <a:lumMod val="60000"/>
                    <a:lumOff val="40000"/>
                  </a:schemeClr>
                </a:solidFill>
              </a:ln>
              <a:effectLst/>
            </c:spPr>
            <c:extLst>
              <c:ext xmlns:c16="http://schemas.microsoft.com/office/drawing/2014/chart" uri="{C3380CC4-5D6E-409C-BE32-E72D297353CC}">
                <c16:uniqueId val="{00000009-38DE-4150-8783-378D7A6C8184}"/>
              </c:ext>
            </c:extLst>
          </c:dPt>
          <c:dPt>
            <c:idx val="7"/>
            <c:invertIfNegative val="0"/>
            <c:bubble3D val="0"/>
            <c:spPr>
              <a:solidFill>
                <a:schemeClr val="accent1">
                  <a:lumMod val="40000"/>
                  <a:lumOff val="60000"/>
                </a:schemeClr>
              </a:solidFill>
              <a:ln w="12700">
                <a:solidFill>
                  <a:schemeClr val="accent1">
                    <a:lumMod val="60000"/>
                    <a:lumOff val="40000"/>
                  </a:schemeClr>
                </a:solidFill>
              </a:ln>
              <a:effectLst/>
            </c:spPr>
            <c:extLst>
              <c:ext xmlns:c16="http://schemas.microsoft.com/office/drawing/2014/chart" uri="{C3380CC4-5D6E-409C-BE32-E72D297353CC}">
                <c16:uniqueId val="{0000000B-38DE-4150-8783-378D7A6C8184}"/>
              </c:ext>
            </c:extLst>
          </c:dPt>
          <c:dPt>
            <c:idx val="8"/>
            <c:invertIfNegative val="0"/>
            <c:bubble3D val="0"/>
            <c:spPr>
              <a:solidFill>
                <a:schemeClr val="accent1">
                  <a:lumMod val="20000"/>
                  <a:lumOff val="80000"/>
                </a:schemeClr>
              </a:solidFill>
              <a:ln w="12700">
                <a:solidFill>
                  <a:schemeClr val="accent1">
                    <a:lumMod val="60000"/>
                    <a:lumOff val="40000"/>
                  </a:schemeClr>
                </a:solidFill>
              </a:ln>
              <a:effectLst/>
            </c:spPr>
            <c:extLst>
              <c:ext xmlns:c16="http://schemas.microsoft.com/office/drawing/2014/chart" uri="{C3380CC4-5D6E-409C-BE32-E72D297353CC}">
                <c16:uniqueId val="{0000000D-38DE-4150-8783-378D7A6C8184}"/>
              </c:ext>
            </c:extLst>
          </c:dPt>
          <c:dPt>
            <c:idx val="10"/>
            <c:invertIfNegative val="0"/>
            <c:bubble3D val="0"/>
            <c:spPr>
              <a:solidFill>
                <a:schemeClr val="accent3">
                  <a:lumMod val="50000"/>
                </a:schemeClr>
              </a:solidFill>
              <a:ln w="12700">
                <a:solidFill>
                  <a:schemeClr val="accent3"/>
                </a:solidFill>
              </a:ln>
              <a:effectLst/>
            </c:spPr>
            <c:extLst>
              <c:ext xmlns:c16="http://schemas.microsoft.com/office/drawing/2014/chart" uri="{C3380CC4-5D6E-409C-BE32-E72D297353CC}">
                <c16:uniqueId val="{0000000F-38DE-4150-8783-378D7A6C8184}"/>
              </c:ext>
            </c:extLst>
          </c:dPt>
          <c:dPt>
            <c:idx val="11"/>
            <c:invertIfNegative val="0"/>
            <c:bubble3D val="0"/>
            <c:spPr>
              <a:solidFill>
                <a:schemeClr val="accent3">
                  <a:lumMod val="75000"/>
                </a:schemeClr>
              </a:solidFill>
              <a:ln w="12700">
                <a:solidFill>
                  <a:schemeClr val="accent3"/>
                </a:solidFill>
              </a:ln>
              <a:effectLst/>
            </c:spPr>
            <c:extLst>
              <c:ext xmlns:c16="http://schemas.microsoft.com/office/drawing/2014/chart" uri="{C3380CC4-5D6E-409C-BE32-E72D297353CC}">
                <c16:uniqueId val="{00000011-38DE-4150-8783-378D7A6C8184}"/>
              </c:ext>
            </c:extLst>
          </c:dPt>
          <c:dPt>
            <c:idx val="12"/>
            <c:invertIfNegative val="0"/>
            <c:bubble3D val="0"/>
            <c:spPr>
              <a:solidFill>
                <a:srgbClr val="00B050"/>
              </a:solidFill>
              <a:ln w="12700">
                <a:solidFill>
                  <a:schemeClr val="accent3">
                    <a:lumMod val="50000"/>
                  </a:schemeClr>
                </a:solidFill>
              </a:ln>
              <a:effectLst/>
            </c:spPr>
            <c:extLst>
              <c:ext xmlns:c16="http://schemas.microsoft.com/office/drawing/2014/chart" uri="{C3380CC4-5D6E-409C-BE32-E72D297353CC}">
                <c16:uniqueId val="{00000013-38DE-4150-8783-378D7A6C8184}"/>
              </c:ext>
            </c:extLst>
          </c:dPt>
          <c:dPt>
            <c:idx val="13"/>
            <c:invertIfNegative val="0"/>
            <c:bubble3D val="0"/>
            <c:spPr>
              <a:solidFill>
                <a:schemeClr val="accent3">
                  <a:lumMod val="60000"/>
                  <a:lumOff val="40000"/>
                </a:schemeClr>
              </a:solidFill>
              <a:ln w="12700">
                <a:solidFill>
                  <a:schemeClr val="accent3">
                    <a:lumMod val="75000"/>
                  </a:schemeClr>
                </a:solidFill>
              </a:ln>
              <a:effectLst/>
            </c:spPr>
            <c:extLst>
              <c:ext xmlns:c16="http://schemas.microsoft.com/office/drawing/2014/chart" uri="{C3380CC4-5D6E-409C-BE32-E72D297353CC}">
                <c16:uniqueId val="{00000015-38DE-4150-8783-378D7A6C8184}"/>
              </c:ext>
            </c:extLst>
          </c:dPt>
          <c:dPt>
            <c:idx val="14"/>
            <c:invertIfNegative val="0"/>
            <c:bubble3D val="0"/>
            <c:spPr>
              <a:solidFill>
                <a:schemeClr val="accent3">
                  <a:lumMod val="40000"/>
                  <a:lumOff val="60000"/>
                </a:schemeClr>
              </a:solidFill>
              <a:ln w="12700">
                <a:solidFill>
                  <a:schemeClr val="accent3">
                    <a:lumMod val="75000"/>
                  </a:schemeClr>
                </a:solidFill>
              </a:ln>
              <a:effectLst/>
            </c:spPr>
            <c:extLst>
              <c:ext xmlns:c16="http://schemas.microsoft.com/office/drawing/2014/chart" uri="{C3380CC4-5D6E-409C-BE32-E72D297353CC}">
                <c16:uniqueId val="{00000017-38DE-4150-8783-378D7A6C8184}"/>
              </c:ext>
            </c:extLst>
          </c:dPt>
          <c:dPt>
            <c:idx val="15"/>
            <c:invertIfNegative val="0"/>
            <c:bubble3D val="0"/>
            <c:spPr>
              <a:solidFill>
                <a:schemeClr val="accent3">
                  <a:lumMod val="20000"/>
                  <a:lumOff val="80000"/>
                </a:schemeClr>
              </a:solidFill>
              <a:ln w="12700">
                <a:solidFill>
                  <a:schemeClr val="accent3">
                    <a:lumMod val="75000"/>
                  </a:schemeClr>
                </a:solidFill>
              </a:ln>
              <a:effectLst/>
            </c:spPr>
            <c:extLst>
              <c:ext xmlns:c16="http://schemas.microsoft.com/office/drawing/2014/chart" uri="{C3380CC4-5D6E-409C-BE32-E72D297353CC}">
                <c16:uniqueId val="{00000019-38DE-4150-8783-378D7A6C8184}"/>
              </c:ext>
            </c:extLst>
          </c:dPt>
          <c:dLbls>
            <c:dLbl>
              <c:idx val="1"/>
              <c:layout>
                <c:manualLayout>
                  <c:x val="-1.6051362337260503E-3"/>
                  <c:y val="-2.70651444282649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DE-4150-8783-378D7A6C8184}"/>
                </c:ext>
              </c:extLst>
            </c:dLbl>
            <c:dLbl>
              <c:idx val="2"/>
              <c:layout>
                <c:manualLayout>
                  <c:x val="0"/>
                  <c:y val="-2.4929317787328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8DE-4150-8783-378D7A6C8184}"/>
                </c:ext>
              </c:extLst>
            </c:dLbl>
            <c:dLbl>
              <c:idx val="4"/>
              <c:layout>
                <c:manualLayout>
                  <c:x val="-4.8154087011781661E-3"/>
                  <c:y val="3.62670072059783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8DE-4150-8783-378D7A6C8184}"/>
                </c:ext>
              </c:extLst>
            </c:dLbl>
            <c:dLbl>
              <c:idx val="5"/>
              <c:layout>
                <c:manualLayout>
                  <c:x val="0"/>
                  <c:y val="-4.2000723335848842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8DE-4150-8783-378D7A6C8184}"/>
                </c:ext>
              </c:extLst>
            </c:dLbl>
            <c:dLbl>
              <c:idx val="6"/>
              <c:layout>
                <c:manualLayout>
                  <c:x val="1.6051362337260945E-3"/>
                  <c:y val="-4.166619279170766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8DE-4150-8783-378D7A6C8184}"/>
                </c:ext>
              </c:extLst>
            </c:dLbl>
            <c:dLbl>
              <c:idx val="10"/>
              <c:layout>
                <c:manualLayout>
                  <c:x val="1.6051362337259178E-3"/>
                  <c:y val="2.27272767944295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8DE-4150-8783-378D7A6C8184}"/>
                </c:ext>
              </c:extLst>
            </c:dLbl>
            <c:dLbl>
              <c:idx val="11"/>
              <c:layout>
                <c:manualLayout>
                  <c:x val="-3.2102724674520711E-3"/>
                  <c:y val="4.49964289542643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8DE-4150-8783-378D7A6C8184}"/>
                </c:ext>
              </c:extLst>
            </c:dLbl>
            <c:dLbl>
              <c:idx val="12"/>
              <c:layout>
                <c:manualLayout>
                  <c:x val="-1.6051362337261533E-3"/>
                  <c:y val="-7.6646398827200936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8DE-4150-8783-378D7A6C8184}"/>
                </c:ext>
              </c:extLst>
            </c:dLbl>
            <c:dLbl>
              <c:idx val="13"/>
              <c:layout>
                <c:manualLayout>
                  <c:x val="0"/>
                  <c:y val="-6.55511928330695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8DE-4150-8783-378D7A6C8184}"/>
                </c:ext>
              </c:extLst>
            </c:dLbl>
            <c:dLbl>
              <c:idx val="14"/>
              <c:layout>
                <c:manualLayout>
                  <c:x val="0"/>
                  <c:y val="1.38153210120474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38DE-4150-8783-378D7A6C8184}"/>
                </c:ext>
              </c:extLst>
            </c:dLbl>
            <c:dLbl>
              <c:idx val="15"/>
              <c:layout>
                <c:manualLayout>
                  <c:x val="-1.1770863069309637E-16"/>
                  <c:y val="2.27272767944303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38DE-4150-8783-378D7A6C818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Graph_2022!$A$12:$A$28</c:f>
              <c:strCache>
                <c:ptCount val="16"/>
                <c:pt idx="1">
                  <c:v>Males</c:v>
                </c:pt>
                <c:pt idx="2">
                  <c:v>Females</c:v>
                </c:pt>
                <c:pt idx="4">
                  <c:v>White</c:v>
                </c:pt>
                <c:pt idx="5">
                  <c:v>African American</c:v>
                </c:pt>
                <c:pt idx="6">
                  <c:v>Hispanic</c:v>
                </c:pt>
                <c:pt idx="7">
                  <c:v>Other Race</c:v>
                </c:pt>
                <c:pt idx="8">
                  <c:v>Multi Racial</c:v>
                </c:pt>
                <c:pt idx="10">
                  <c:v>18-24</c:v>
                </c:pt>
                <c:pt idx="11">
                  <c:v>25-34</c:v>
                </c:pt>
                <c:pt idx="12">
                  <c:v>35-44</c:v>
                </c:pt>
                <c:pt idx="13">
                  <c:v>45-54</c:v>
                </c:pt>
                <c:pt idx="14">
                  <c:v>55-64</c:v>
                </c:pt>
                <c:pt idx="15">
                  <c:v>65+</c:v>
                </c:pt>
              </c:strCache>
            </c:strRef>
          </c:cat>
          <c:val>
            <c:numRef>
              <c:f>Graph_2022!$B$12:$B$28</c:f>
              <c:numCache>
                <c:formatCode>General</c:formatCode>
                <c:ptCount val="17"/>
                <c:pt idx="1">
                  <c:v>17.3</c:v>
                </c:pt>
                <c:pt idx="2">
                  <c:v>15.2</c:v>
                </c:pt>
                <c:pt idx="4">
                  <c:v>16.5</c:v>
                </c:pt>
                <c:pt idx="5">
                  <c:v>17.2</c:v>
                </c:pt>
                <c:pt idx="6">
                  <c:v>11.8</c:v>
                </c:pt>
                <c:pt idx="7">
                  <c:v>10.9</c:v>
                </c:pt>
                <c:pt idx="8">
                  <c:v>20.2</c:v>
                </c:pt>
                <c:pt idx="10">
                  <c:v>5.2</c:v>
                </c:pt>
                <c:pt idx="11">
                  <c:v>18.7</c:v>
                </c:pt>
                <c:pt idx="12">
                  <c:v>21.4</c:v>
                </c:pt>
                <c:pt idx="13">
                  <c:v>22.3</c:v>
                </c:pt>
                <c:pt idx="14">
                  <c:v>21</c:v>
                </c:pt>
                <c:pt idx="15">
                  <c:v>10.3</c:v>
                </c:pt>
              </c:numCache>
            </c:numRef>
          </c:val>
          <c:extLst>
            <c:ext xmlns:c16="http://schemas.microsoft.com/office/drawing/2014/chart" uri="{C3380CC4-5D6E-409C-BE32-E72D297353CC}">
              <c16:uniqueId val="{0000001A-38DE-4150-8783-378D7A6C8184}"/>
            </c:ext>
          </c:extLst>
        </c:ser>
        <c:dLbls>
          <c:showLegendKey val="0"/>
          <c:showVal val="0"/>
          <c:showCatName val="0"/>
          <c:showSerName val="0"/>
          <c:showPercent val="0"/>
          <c:showBubbleSize val="0"/>
        </c:dLbls>
        <c:gapWidth val="50"/>
        <c:axId val="2054261472"/>
        <c:axId val="2054258976"/>
      </c:barChart>
      <c:lineChart>
        <c:grouping val="standard"/>
        <c:varyColors val="0"/>
        <c:ser>
          <c:idx val="1"/>
          <c:order val="1"/>
          <c:tx>
            <c:strRef>
              <c:f>Graph_2022!$C$7</c:f>
              <c:strCache>
                <c:ptCount val="1"/>
              </c:strCache>
            </c:strRef>
          </c:tx>
          <c:spPr>
            <a:ln w="38100" cap="rnd">
              <a:solidFill>
                <a:schemeClr val="bg2">
                  <a:lumMod val="10000"/>
                </a:schemeClr>
              </a:solidFill>
              <a:round/>
            </a:ln>
            <a:effectLst/>
          </c:spPr>
          <c:marker>
            <c:symbol val="none"/>
          </c:marker>
          <c:dLbls>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38DE-4150-8783-378D7A6C818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Graph_2022!$A$12:$A$28</c:f>
              <c:strCache>
                <c:ptCount val="16"/>
                <c:pt idx="1">
                  <c:v>Males</c:v>
                </c:pt>
                <c:pt idx="2">
                  <c:v>Females</c:v>
                </c:pt>
                <c:pt idx="4">
                  <c:v>White</c:v>
                </c:pt>
                <c:pt idx="5">
                  <c:v>African American</c:v>
                </c:pt>
                <c:pt idx="6">
                  <c:v>Hispanic</c:v>
                </c:pt>
                <c:pt idx="7">
                  <c:v>Other Race</c:v>
                </c:pt>
                <c:pt idx="8">
                  <c:v>Multi Racial</c:v>
                </c:pt>
                <c:pt idx="10">
                  <c:v>18-24</c:v>
                </c:pt>
                <c:pt idx="11">
                  <c:v>25-34</c:v>
                </c:pt>
                <c:pt idx="12">
                  <c:v>35-44</c:v>
                </c:pt>
                <c:pt idx="13">
                  <c:v>45-54</c:v>
                </c:pt>
                <c:pt idx="14">
                  <c:v>55-64</c:v>
                </c:pt>
                <c:pt idx="15">
                  <c:v>65+</c:v>
                </c:pt>
              </c:strCache>
            </c:strRef>
          </c:cat>
          <c:val>
            <c:numRef>
              <c:f>Graph_2022!$C$12:$C$28</c:f>
              <c:numCache>
                <c:formatCode>General</c:formatCode>
                <c:ptCount val="17"/>
                <c:pt idx="0">
                  <c:v>16.2</c:v>
                </c:pt>
                <c:pt idx="1">
                  <c:v>16.2</c:v>
                </c:pt>
                <c:pt idx="2">
                  <c:v>16.2</c:v>
                </c:pt>
                <c:pt idx="3">
                  <c:v>16.2</c:v>
                </c:pt>
                <c:pt idx="4">
                  <c:v>16.2</c:v>
                </c:pt>
                <c:pt idx="5">
                  <c:v>16.2</c:v>
                </c:pt>
                <c:pt idx="6">
                  <c:v>16.2</c:v>
                </c:pt>
                <c:pt idx="7">
                  <c:v>16.2</c:v>
                </c:pt>
                <c:pt idx="8">
                  <c:v>16.2</c:v>
                </c:pt>
                <c:pt idx="9">
                  <c:v>16.2</c:v>
                </c:pt>
                <c:pt idx="10">
                  <c:v>16.2</c:v>
                </c:pt>
                <c:pt idx="11">
                  <c:v>16.2</c:v>
                </c:pt>
                <c:pt idx="12">
                  <c:v>16.2</c:v>
                </c:pt>
                <c:pt idx="13">
                  <c:v>16.2</c:v>
                </c:pt>
                <c:pt idx="14">
                  <c:v>16.2</c:v>
                </c:pt>
                <c:pt idx="15">
                  <c:v>16.2</c:v>
                </c:pt>
                <c:pt idx="16">
                  <c:v>16.2</c:v>
                </c:pt>
              </c:numCache>
            </c:numRef>
          </c:val>
          <c:smooth val="0"/>
          <c:extLst>
            <c:ext xmlns:c16="http://schemas.microsoft.com/office/drawing/2014/chart" uri="{C3380CC4-5D6E-409C-BE32-E72D297353CC}">
              <c16:uniqueId val="{0000001C-38DE-4150-8783-378D7A6C8184}"/>
            </c:ext>
          </c:extLst>
        </c:ser>
        <c:dLbls>
          <c:showLegendKey val="0"/>
          <c:showVal val="0"/>
          <c:showCatName val="0"/>
          <c:showSerName val="0"/>
          <c:showPercent val="0"/>
          <c:showBubbleSize val="0"/>
        </c:dLbls>
        <c:marker val="1"/>
        <c:smooth val="0"/>
        <c:axId val="2054261472"/>
        <c:axId val="2054258976"/>
      </c:lineChart>
      <c:catAx>
        <c:axId val="20542614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040000" spcFirstLastPara="1" vertOverflow="ellipsis" wrap="square" anchor="ctr" anchorCtr="1"/>
          <a:lstStyle/>
          <a:p>
            <a:pPr>
              <a:defRPr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2054258976"/>
        <c:crosses val="autoZero"/>
        <c:auto val="1"/>
        <c:lblAlgn val="ctr"/>
        <c:lblOffset val="100"/>
        <c:noMultiLvlLbl val="0"/>
      </c:catAx>
      <c:valAx>
        <c:axId val="2054258976"/>
        <c:scaling>
          <c:orientation val="minMax"/>
        </c:scaling>
        <c:delete val="1"/>
        <c:axPos val="l"/>
        <c:numFmt formatCode="General" sourceLinked="1"/>
        <c:majorTickMark val="out"/>
        <c:minorTickMark val="none"/>
        <c:tickLblPos val="nextTo"/>
        <c:crossAx val="2054261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Graph_2022!$B$31</c:f>
              <c:strCache>
                <c:ptCount val="1"/>
              </c:strCache>
            </c:strRef>
          </c:tx>
          <c:spPr>
            <a:solidFill>
              <a:schemeClr val="accent2">
                <a:lumMod val="50000"/>
              </a:schemeClr>
            </a:solidFill>
            <a:ln>
              <a:solidFill>
                <a:schemeClr val="accent2">
                  <a:lumMod val="50000"/>
                </a:schemeClr>
              </a:solidFill>
            </a:ln>
            <a:effectLst/>
          </c:spPr>
          <c:invertIfNegative val="0"/>
          <c:dPt>
            <c:idx val="0"/>
            <c:invertIfNegative val="0"/>
            <c:bubble3D val="0"/>
            <c:spPr>
              <a:solidFill>
                <a:schemeClr val="accent2">
                  <a:lumMod val="50000"/>
                </a:schemeClr>
              </a:solidFill>
              <a:ln>
                <a:solidFill>
                  <a:schemeClr val="accent2">
                    <a:lumMod val="60000"/>
                    <a:lumOff val="40000"/>
                  </a:schemeClr>
                </a:solidFill>
              </a:ln>
              <a:effectLst/>
            </c:spPr>
            <c:extLst>
              <c:ext xmlns:c16="http://schemas.microsoft.com/office/drawing/2014/chart" uri="{C3380CC4-5D6E-409C-BE32-E72D297353CC}">
                <c16:uniqueId val="{00000001-0774-4D22-9949-8E3985976BED}"/>
              </c:ext>
            </c:extLst>
          </c:dPt>
          <c:dPt>
            <c:idx val="1"/>
            <c:invertIfNegative val="0"/>
            <c:bubble3D val="0"/>
            <c:spPr>
              <a:solidFill>
                <a:schemeClr val="accent2">
                  <a:lumMod val="75000"/>
                </a:schemeClr>
              </a:solidFill>
              <a:ln>
                <a:solidFill>
                  <a:schemeClr val="accent2">
                    <a:lumMod val="60000"/>
                    <a:lumOff val="40000"/>
                  </a:schemeClr>
                </a:solidFill>
              </a:ln>
              <a:effectLst/>
            </c:spPr>
            <c:extLst>
              <c:ext xmlns:c16="http://schemas.microsoft.com/office/drawing/2014/chart" uri="{C3380CC4-5D6E-409C-BE32-E72D297353CC}">
                <c16:uniqueId val="{00000003-0774-4D22-9949-8E3985976BED}"/>
              </c:ext>
            </c:extLst>
          </c:dPt>
          <c:dPt>
            <c:idx val="2"/>
            <c:invertIfNegative val="0"/>
            <c:bubble3D val="0"/>
            <c:spPr>
              <a:solidFill>
                <a:schemeClr val="accent2">
                  <a:lumMod val="60000"/>
                  <a:lumOff val="40000"/>
                </a:schemeClr>
              </a:solidFill>
              <a:ln>
                <a:solidFill>
                  <a:schemeClr val="accent2">
                    <a:lumMod val="60000"/>
                    <a:lumOff val="40000"/>
                  </a:schemeClr>
                </a:solidFill>
              </a:ln>
              <a:effectLst/>
            </c:spPr>
            <c:extLst>
              <c:ext xmlns:c16="http://schemas.microsoft.com/office/drawing/2014/chart" uri="{C3380CC4-5D6E-409C-BE32-E72D297353CC}">
                <c16:uniqueId val="{00000005-0774-4D22-9949-8E3985976BED}"/>
              </c:ext>
            </c:extLst>
          </c:dPt>
          <c:dPt>
            <c:idx val="3"/>
            <c:invertIfNegative val="0"/>
            <c:bubble3D val="0"/>
            <c:spPr>
              <a:solidFill>
                <a:schemeClr val="accent2">
                  <a:lumMod val="40000"/>
                  <a:lumOff val="60000"/>
                </a:schemeClr>
              </a:solidFill>
              <a:ln>
                <a:solidFill>
                  <a:schemeClr val="accent2">
                    <a:lumMod val="60000"/>
                    <a:lumOff val="40000"/>
                  </a:schemeClr>
                </a:solidFill>
              </a:ln>
              <a:effectLst/>
            </c:spPr>
            <c:extLst>
              <c:ext xmlns:c16="http://schemas.microsoft.com/office/drawing/2014/chart" uri="{C3380CC4-5D6E-409C-BE32-E72D297353CC}">
                <c16:uniqueId val="{00000007-0774-4D22-9949-8E3985976BED}"/>
              </c:ext>
            </c:extLst>
          </c:dPt>
          <c:dPt>
            <c:idx val="5"/>
            <c:invertIfNegative val="0"/>
            <c:bubble3D val="0"/>
            <c:spPr>
              <a:solidFill>
                <a:schemeClr val="accent1">
                  <a:lumMod val="50000"/>
                </a:schemeClr>
              </a:solidFill>
              <a:ln>
                <a:solidFill>
                  <a:schemeClr val="accent1">
                    <a:lumMod val="60000"/>
                    <a:lumOff val="40000"/>
                  </a:schemeClr>
                </a:solidFill>
              </a:ln>
              <a:effectLst/>
            </c:spPr>
            <c:extLst>
              <c:ext xmlns:c16="http://schemas.microsoft.com/office/drawing/2014/chart" uri="{C3380CC4-5D6E-409C-BE32-E72D297353CC}">
                <c16:uniqueId val="{00000009-0774-4D22-9949-8E3985976BED}"/>
              </c:ext>
            </c:extLst>
          </c:dPt>
          <c:dPt>
            <c:idx val="6"/>
            <c:invertIfNegative val="0"/>
            <c:bubble3D val="0"/>
            <c:spPr>
              <a:solidFill>
                <a:schemeClr val="accent1">
                  <a:lumMod val="75000"/>
                </a:schemeClr>
              </a:solidFill>
              <a:ln>
                <a:solidFill>
                  <a:schemeClr val="accent1">
                    <a:lumMod val="60000"/>
                    <a:lumOff val="40000"/>
                  </a:schemeClr>
                </a:solidFill>
              </a:ln>
              <a:effectLst/>
            </c:spPr>
            <c:extLst>
              <c:ext xmlns:c16="http://schemas.microsoft.com/office/drawing/2014/chart" uri="{C3380CC4-5D6E-409C-BE32-E72D297353CC}">
                <c16:uniqueId val="{0000000B-0774-4D22-9949-8E3985976BED}"/>
              </c:ext>
            </c:extLst>
          </c:dPt>
          <c:dPt>
            <c:idx val="7"/>
            <c:invertIfNegative val="0"/>
            <c:bubble3D val="0"/>
            <c:spPr>
              <a:solidFill>
                <a:schemeClr val="accent1"/>
              </a:solidFill>
              <a:ln>
                <a:solidFill>
                  <a:schemeClr val="accent1">
                    <a:lumMod val="60000"/>
                    <a:lumOff val="40000"/>
                  </a:schemeClr>
                </a:solidFill>
              </a:ln>
              <a:effectLst/>
            </c:spPr>
            <c:extLst>
              <c:ext xmlns:c16="http://schemas.microsoft.com/office/drawing/2014/chart" uri="{C3380CC4-5D6E-409C-BE32-E72D297353CC}">
                <c16:uniqueId val="{0000000D-0774-4D22-9949-8E3985976BED}"/>
              </c:ext>
            </c:extLst>
          </c:dPt>
          <c:dPt>
            <c:idx val="8"/>
            <c:invertIfNegative val="0"/>
            <c:bubble3D val="0"/>
            <c:spPr>
              <a:solidFill>
                <a:schemeClr val="accent1">
                  <a:lumMod val="60000"/>
                  <a:lumOff val="40000"/>
                </a:schemeClr>
              </a:solidFill>
              <a:ln>
                <a:solidFill>
                  <a:schemeClr val="accent1">
                    <a:lumMod val="60000"/>
                    <a:lumOff val="40000"/>
                  </a:schemeClr>
                </a:solidFill>
              </a:ln>
              <a:effectLst/>
            </c:spPr>
            <c:extLst>
              <c:ext xmlns:c16="http://schemas.microsoft.com/office/drawing/2014/chart" uri="{C3380CC4-5D6E-409C-BE32-E72D297353CC}">
                <c16:uniqueId val="{0000000F-0774-4D22-9949-8E3985976BED}"/>
              </c:ext>
            </c:extLst>
          </c:dPt>
          <c:dPt>
            <c:idx val="9"/>
            <c:invertIfNegative val="0"/>
            <c:bubble3D val="0"/>
            <c:spPr>
              <a:solidFill>
                <a:schemeClr val="accent1">
                  <a:lumMod val="40000"/>
                  <a:lumOff val="60000"/>
                </a:schemeClr>
              </a:solidFill>
              <a:ln>
                <a:solidFill>
                  <a:schemeClr val="accent1">
                    <a:lumMod val="60000"/>
                    <a:lumOff val="40000"/>
                  </a:schemeClr>
                </a:solidFill>
              </a:ln>
              <a:effectLst/>
            </c:spPr>
            <c:extLst>
              <c:ext xmlns:c16="http://schemas.microsoft.com/office/drawing/2014/chart" uri="{C3380CC4-5D6E-409C-BE32-E72D297353CC}">
                <c16:uniqueId val="{00000011-0774-4D22-9949-8E3985976BED}"/>
              </c:ext>
            </c:extLst>
          </c:dPt>
          <c:dPt>
            <c:idx val="10"/>
            <c:invertIfNegative val="0"/>
            <c:bubble3D val="0"/>
            <c:spPr>
              <a:solidFill>
                <a:schemeClr val="accent1">
                  <a:lumMod val="20000"/>
                  <a:lumOff val="80000"/>
                </a:schemeClr>
              </a:solidFill>
              <a:ln>
                <a:solidFill>
                  <a:schemeClr val="accent1">
                    <a:lumMod val="60000"/>
                    <a:lumOff val="40000"/>
                  </a:schemeClr>
                </a:solidFill>
              </a:ln>
              <a:effectLst/>
            </c:spPr>
            <c:extLst>
              <c:ext xmlns:c16="http://schemas.microsoft.com/office/drawing/2014/chart" uri="{C3380CC4-5D6E-409C-BE32-E72D297353CC}">
                <c16:uniqueId val="{00000013-0774-4D22-9949-8E3985976BED}"/>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Graph_2022!$A$32:$A$43</c:f>
              <c:strCache>
                <c:ptCount val="11"/>
                <c:pt idx="0">
                  <c:v>Less than High School</c:v>
                </c:pt>
                <c:pt idx="1">
                  <c:v>High School/GED</c:v>
                </c:pt>
                <c:pt idx="2">
                  <c:v>Some Post-H.S.</c:v>
                </c:pt>
                <c:pt idx="3">
                  <c:v>College Graduate</c:v>
                </c:pt>
                <c:pt idx="5">
                  <c:v>&lt;$15,000</c:v>
                </c:pt>
                <c:pt idx="6">
                  <c:v>$15,000-24,999</c:v>
                </c:pt>
                <c:pt idx="7">
                  <c:v>$25,000-34,999</c:v>
                </c:pt>
                <c:pt idx="8">
                  <c:v>$35,000-49,999</c:v>
                </c:pt>
                <c:pt idx="9">
                  <c:v>$50,000-74,999</c:v>
                </c:pt>
                <c:pt idx="10">
                  <c:v>&gt;$75,000</c:v>
                </c:pt>
              </c:strCache>
            </c:strRef>
          </c:cat>
          <c:val>
            <c:numRef>
              <c:f>Graph_2022!$B$32:$B$43</c:f>
              <c:numCache>
                <c:formatCode>General</c:formatCode>
                <c:ptCount val="12"/>
                <c:pt idx="0">
                  <c:v>28.1</c:v>
                </c:pt>
                <c:pt idx="1">
                  <c:v>20.3</c:v>
                </c:pt>
                <c:pt idx="2">
                  <c:v>16.100000000000001</c:v>
                </c:pt>
                <c:pt idx="3">
                  <c:v>6.3</c:v>
                </c:pt>
                <c:pt idx="5">
                  <c:v>34.700000000000003</c:v>
                </c:pt>
                <c:pt idx="6">
                  <c:v>23.6</c:v>
                </c:pt>
                <c:pt idx="7">
                  <c:v>22.3</c:v>
                </c:pt>
                <c:pt idx="8">
                  <c:v>19.8</c:v>
                </c:pt>
                <c:pt idx="9">
                  <c:v>15.4</c:v>
                </c:pt>
                <c:pt idx="10">
                  <c:v>10.7</c:v>
                </c:pt>
              </c:numCache>
            </c:numRef>
          </c:val>
          <c:extLst>
            <c:ext xmlns:c16="http://schemas.microsoft.com/office/drawing/2014/chart" uri="{C3380CC4-5D6E-409C-BE32-E72D297353CC}">
              <c16:uniqueId val="{00000014-0774-4D22-9949-8E3985976BED}"/>
            </c:ext>
          </c:extLst>
        </c:ser>
        <c:dLbls>
          <c:showLegendKey val="0"/>
          <c:showVal val="0"/>
          <c:showCatName val="0"/>
          <c:showSerName val="0"/>
          <c:showPercent val="0"/>
          <c:showBubbleSize val="0"/>
        </c:dLbls>
        <c:gapWidth val="50"/>
        <c:axId val="1507618352"/>
        <c:axId val="1507612944"/>
      </c:barChart>
      <c:lineChart>
        <c:grouping val="standard"/>
        <c:varyColors val="0"/>
        <c:ser>
          <c:idx val="1"/>
          <c:order val="1"/>
          <c:tx>
            <c:strRef>
              <c:f>Graph_2022!$C$31</c:f>
              <c:strCache>
                <c:ptCount val="1"/>
                <c:pt idx="0">
                  <c:v>16.2</c:v>
                </c:pt>
              </c:strCache>
            </c:strRef>
          </c:tx>
          <c:spPr>
            <a:ln w="38100" cap="rnd">
              <a:solidFill>
                <a:schemeClr val="bg2">
                  <a:lumMod val="10000"/>
                </a:schemeClr>
              </a:solidFill>
              <a:round/>
            </a:ln>
            <a:effectLst/>
          </c:spPr>
          <c:marker>
            <c:symbol val="none"/>
          </c:marker>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774-4D22-9949-8E3985976BE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Graph_2022!$A$32:$A$43</c:f>
              <c:strCache>
                <c:ptCount val="11"/>
                <c:pt idx="0">
                  <c:v>Less than High School</c:v>
                </c:pt>
                <c:pt idx="1">
                  <c:v>High School/GED</c:v>
                </c:pt>
                <c:pt idx="2">
                  <c:v>Some Post-H.S.</c:v>
                </c:pt>
                <c:pt idx="3">
                  <c:v>College Graduate</c:v>
                </c:pt>
                <c:pt idx="5">
                  <c:v>&lt;$15,000</c:v>
                </c:pt>
                <c:pt idx="6">
                  <c:v>$15,000-24,999</c:v>
                </c:pt>
                <c:pt idx="7">
                  <c:v>$25,000-34,999</c:v>
                </c:pt>
                <c:pt idx="8">
                  <c:v>$35,000-49,999</c:v>
                </c:pt>
                <c:pt idx="9">
                  <c:v>$50,000-74,999</c:v>
                </c:pt>
                <c:pt idx="10">
                  <c:v>&gt;$75,000</c:v>
                </c:pt>
              </c:strCache>
            </c:strRef>
          </c:cat>
          <c:val>
            <c:numRef>
              <c:f>Graph_2022!$C$32:$C$43</c:f>
              <c:numCache>
                <c:formatCode>General</c:formatCode>
                <c:ptCount val="12"/>
                <c:pt idx="0">
                  <c:v>16.2</c:v>
                </c:pt>
                <c:pt idx="1">
                  <c:v>16.2</c:v>
                </c:pt>
                <c:pt idx="2">
                  <c:v>16.2</c:v>
                </c:pt>
                <c:pt idx="3">
                  <c:v>16.2</c:v>
                </c:pt>
                <c:pt idx="4">
                  <c:v>16.2</c:v>
                </c:pt>
                <c:pt idx="5">
                  <c:v>16.2</c:v>
                </c:pt>
                <c:pt idx="6">
                  <c:v>16.2</c:v>
                </c:pt>
                <c:pt idx="7">
                  <c:v>16.2</c:v>
                </c:pt>
                <c:pt idx="8">
                  <c:v>16.2</c:v>
                </c:pt>
                <c:pt idx="9">
                  <c:v>16.2</c:v>
                </c:pt>
                <c:pt idx="10">
                  <c:v>16.2</c:v>
                </c:pt>
                <c:pt idx="11">
                  <c:v>16.2</c:v>
                </c:pt>
              </c:numCache>
            </c:numRef>
          </c:val>
          <c:smooth val="0"/>
          <c:extLst>
            <c:ext xmlns:c16="http://schemas.microsoft.com/office/drawing/2014/chart" uri="{C3380CC4-5D6E-409C-BE32-E72D297353CC}">
              <c16:uniqueId val="{00000016-0774-4D22-9949-8E3985976BED}"/>
            </c:ext>
          </c:extLst>
        </c:ser>
        <c:dLbls>
          <c:showLegendKey val="0"/>
          <c:showVal val="0"/>
          <c:showCatName val="0"/>
          <c:showSerName val="0"/>
          <c:showPercent val="0"/>
          <c:showBubbleSize val="0"/>
        </c:dLbls>
        <c:marker val="1"/>
        <c:smooth val="0"/>
        <c:axId val="1507618352"/>
        <c:axId val="1507612944"/>
      </c:lineChart>
      <c:catAx>
        <c:axId val="150761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1507612944"/>
        <c:crosses val="autoZero"/>
        <c:auto val="1"/>
        <c:lblAlgn val="ctr"/>
        <c:lblOffset val="100"/>
        <c:noMultiLvlLbl val="0"/>
      </c:catAx>
      <c:valAx>
        <c:axId val="1507612944"/>
        <c:scaling>
          <c:orientation val="minMax"/>
        </c:scaling>
        <c:delete val="1"/>
        <c:axPos val="l"/>
        <c:numFmt formatCode="General" sourceLinked="1"/>
        <c:majorTickMark val="none"/>
        <c:minorTickMark val="none"/>
        <c:tickLblPos val="nextTo"/>
        <c:crossAx val="1507618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64601602887635"/>
          <c:y val="2.4246305008495735E-2"/>
          <c:w val="0.77235401295194328"/>
          <c:h val="0.60334527311661534"/>
        </c:manualLayout>
      </c:layout>
      <c:barChart>
        <c:barDir val="col"/>
        <c:grouping val="clustered"/>
        <c:varyColors val="0"/>
        <c:ser>
          <c:idx val="0"/>
          <c:order val="0"/>
          <c:tx>
            <c:strRef>
              <c:f>Graph_2022!$B$47:$C$47</c:f>
              <c:strCache>
                <c:ptCount val="1"/>
              </c:strCache>
            </c:strRef>
          </c:tx>
          <c:spPr>
            <a:solidFill>
              <a:schemeClr val="accent1"/>
            </a:solidFill>
            <a:ln>
              <a:solidFill>
                <a:schemeClr val="accent1"/>
              </a:solidFill>
            </a:ln>
            <a:effectLst/>
          </c:spPr>
          <c:invertIfNegative val="0"/>
          <c:dPt>
            <c:idx val="0"/>
            <c:invertIfNegative val="0"/>
            <c:bubble3D val="0"/>
            <c:spPr>
              <a:solidFill>
                <a:schemeClr val="accent1">
                  <a:lumMod val="50000"/>
                </a:schemeClr>
              </a:solidFill>
              <a:ln w="12700">
                <a:solidFill>
                  <a:schemeClr val="accent1">
                    <a:lumMod val="75000"/>
                  </a:schemeClr>
                </a:solidFill>
              </a:ln>
              <a:effectLst/>
            </c:spPr>
            <c:extLst>
              <c:ext xmlns:c16="http://schemas.microsoft.com/office/drawing/2014/chart" uri="{C3380CC4-5D6E-409C-BE32-E72D297353CC}">
                <c16:uniqueId val="{00000001-EAD8-4AF4-AFA1-78F3C0ECB800}"/>
              </c:ext>
            </c:extLst>
          </c:dPt>
          <c:dPt>
            <c:idx val="1"/>
            <c:invertIfNegative val="0"/>
            <c:bubble3D val="0"/>
            <c:spPr>
              <a:solidFill>
                <a:schemeClr val="accent1">
                  <a:lumMod val="75000"/>
                </a:schemeClr>
              </a:solidFill>
              <a:ln w="12700">
                <a:solidFill>
                  <a:schemeClr val="accent1">
                    <a:lumMod val="50000"/>
                  </a:schemeClr>
                </a:solidFill>
              </a:ln>
              <a:effectLst/>
            </c:spPr>
            <c:extLst>
              <c:ext xmlns:c16="http://schemas.microsoft.com/office/drawing/2014/chart" uri="{C3380CC4-5D6E-409C-BE32-E72D297353CC}">
                <c16:uniqueId val="{00000003-EAD8-4AF4-AFA1-78F3C0ECB800}"/>
              </c:ext>
            </c:extLst>
          </c:dPt>
          <c:dPt>
            <c:idx val="3"/>
            <c:invertIfNegative val="0"/>
            <c:bubble3D val="0"/>
            <c:spPr>
              <a:solidFill>
                <a:schemeClr val="accent2">
                  <a:lumMod val="75000"/>
                </a:schemeClr>
              </a:solidFill>
              <a:ln w="12700">
                <a:solidFill>
                  <a:schemeClr val="accent2">
                    <a:lumMod val="60000"/>
                    <a:lumOff val="40000"/>
                  </a:schemeClr>
                </a:solidFill>
              </a:ln>
              <a:effectLst/>
            </c:spPr>
            <c:extLst>
              <c:ext xmlns:c16="http://schemas.microsoft.com/office/drawing/2014/chart" uri="{C3380CC4-5D6E-409C-BE32-E72D297353CC}">
                <c16:uniqueId val="{00000005-EAD8-4AF4-AFA1-78F3C0ECB800}"/>
              </c:ext>
            </c:extLst>
          </c:dPt>
          <c:dPt>
            <c:idx val="4"/>
            <c:invertIfNegative val="0"/>
            <c:bubble3D val="0"/>
            <c:spPr>
              <a:solidFill>
                <a:schemeClr val="accent2">
                  <a:lumMod val="60000"/>
                  <a:lumOff val="40000"/>
                </a:schemeClr>
              </a:solidFill>
              <a:ln w="12700">
                <a:solidFill>
                  <a:schemeClr val="accent2">
                    <a:lumMod val="75000"/>
                  </a:schemeClr>
                </a:solidFill>
              </a:ln>
              <a:effectLst/>
            </c:spPr>
            <c:extLst>
              <c:ext xmlns:c16="http://schemas.microsoft.com/office/drawing/2014/chart" uri="{C3380CC4-5D6E-409C-BE32-E72D297353CC}">
                <c16:uniqueId val="{00000007-EAD8-4AF4-AFA1-78F3C0ECB800}"/>
              </c:ext>
            </c:extLst>
          </c:dPt>
          <c:dPt>
            <c:idx val="6"/>
            <c:invertIfNegative val="0"/>
            <c:bubble3D val="0"/>
            <c:spPr>
              <a:solidFill>
                <a:schemeClr val="accent5">
                  <a:lumMod val="50000"/>
                </a:schemeClr>
              </a:solidFill>
              <a:ln w="12700">
                <a:solidFill>
                  <a:schemeClr val="accent5">
                    <a:lumMod val="60000"/>
                    <a:lumOff val="40000"/>
                  </a:schemeClr>
                </a:solidFill>
              </a:ln>
              <a:effectLst/>
            </c:spPr>
            <c:extLst>
              <c:ext xmlns:c16="http://schemas.microsoft.com/office/drawing/2014/chart" uri="{C3380CC4-5D6E-409C-BE32-E72D297353CC}">
                <c16:uniqueId val="{00000009-EAD8-4AF4-AFA1-78F3C0ECB800}"/>
              </c:ext>
            </c:extLst>
          </c:dPt>
          <c:dPt>
            <c:idx val="7"/>
            <c:invertIfNegative val="0"/>
            <c:bubble3D val="0"/>
            <c:spPr>
              <a:solidFill>
                <a:schemeClr val="accent5">
                  <a:lumMod val="75000"/>
                </a:schemeClr>
              </a:solidFill>
              <a:ln w="12700">
                <a:solidFill>
                  <a:schemeClr val="accent5">
                    <a:lumMod val="50000"/>
                  </a:schemeClr>
                </a:solidFill>
              </a:ln>
              <a:effectLst/>
            </c:spPr>
            <c:extLst>
              <c:ext xmlns:c16="http://schemas.microsoft.com/office/drawing/2014/chart" uri="{C3380CC4-5D6E-409C-BE32-E72D297353CC}">
                <c16:uniqueId val="{0000000B-EAD8-4AF4-AFA1-78F3C0ECB800}"/>
              </c:ext>
            </c:extLst>
          </c:dPt>
          <c:dPt>
            <c:idx val="9"/>
            <c:invertIfNegative val="0"/>
            <c:bubble3D val="0"/>
            <c:spPr>
              <a:solidFill>
                <a:schemeClr val="accent3">
                  <a:lumMod val="50000"/>
                </a:schemeClr>
              </a:solidFill>
              <a:ln w="12700">
                <a:solidFill>
                  <a:schemeClr val="accent3">
                    <a:lumMod val="60000"/>
                    <a:lumOff val="40000"/>
                  </a:schemeClr>
                </a:solidFill>
              </a:ln>
              <a:effectLst/>
            </c:spPr>
            <c:extLst>
              <c:ext xmlns:c16="http://schemas.microsoft.com/office/drawing/2014/chart" uri="{C3380CC4-5D6E-409C-BE32-E72D297353CC}">
                <c16:uniqueId val="{0000000D-EAD8-4AF4-AFA1-78F3C0ECB800}"/>
              </c:ext>
            </c:extLst>
          </c:dPt>
          <c:dPt>
            <c:idx val="10"/>
            <c:invertIfNegative val="0"/>
            <c:bubble3D val="0"/>
            <c:spPr>
              <a:solidFill>
                <a:schemeClr val="accent3">
                  <a:lumMod val="60000"/>
                  <a:lumOff val="40000"/>
                </a:schemeClr>
              </a:solidFill>
              <a:ln w="12700">
                <a:solidFill>
                  <a:schemeClr val="accent3">
                    <a:lumMod val="75000"/>
                  </a:schemeClr>
                </a:solidFill>
              </a:ln>
              <a:effectLst/>
            </c:spPr>
            <c:extLst>
              <c:ext xmlns:c16="http://schemas.microsoft.com/office/drawing/2014/chart" uri="{C3380CC4-5D6E-409C-BE32-E72D297353CC}">
                <c16:uniqueId val="{0000000F-EAD8-4AF4-AFA1-78F3C0ECB800}"/>
              </c:ext>
            </c:extLst>
          </c:dPt>
          <c:dLbls>
            <c:dLbl>
              <c:idx val="0"/>
              <c:layout>
                <c:manualLayout>
                  <c:x val="2.5514405508964859E-3"/>
                  <c:y val="1.4937812826617629E-3"/>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5190035286431798E-2"/>
                      <c:h val="9.147916575020637E-2"/>
                    </c:manualLayout>
                  </c15:layout>
                </c:ext>
                <c:ext xmlns:c16="http://schemas.microsoft.com/office/drawing/2014/chart" uri="{C3380CC4-5D6E-409C-BE32-E72D297353CC}">
                  <c16:uniqueId val="{00000001-EAD8-4AF4-AFA1-78F3C0ECB800}"/>
                </c:ext>
              </c:extLst>
            </c:dLbl>
            <c:dLbl>
              <c:idx val="1"/>
              <c:layout>
                <c:manualLayout>
                  <c:x val="0"/>
                  <c:y val="5.44911223735837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D8-4AF4-AFA1-78F3C0ECB800}"/>
                </c:ext>
              </c:extLst>
            </c:dLbl>
            <c:dLbl>
              <c:idx val="4"/>
              <c:layout>
                <c:manualLayout>
                  <c:x val="-3.0782763252312296E-3"/>
                  <c:y val="1.1566298254723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D8-4AF4-AFA1-78F3C0ECB800}"/>
                </c:ext>
              </c:extLst>
            </c:dLbl>
            <c:dLbl>
              <c:idx val="9"/>
              <c:layout>
                <c:manualLayout>
                  <c:x val="-5.3929107004053387E-3"/>
                  <c:y val="-3.17900819950487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AD8-4AF4-AFA1-78F3C0ECB800}"/>
                </c:ext>
              </c:extLst>
            </c:dLbl>
            <c:dLbl>
              <c:idx val="10"/>
              <c:layout>
                <c:manualLayout>
                  <c:x val="2.6964553502026693E-3"/>
                  <c:y val="-2.82578506622655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AD8-4AF4-AFA1-78F3C0ECB80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Graph_2022!$A$48:$A$58</c:f>
              <c:strCache>
                <c:ptCount val="11"/>
                <c:pt idx="0">
                  <c:v>14 or more poor mental health days</c:v>
                </c:pt>
                <c:pt idx="1">
                  <c:v>&lt;14 poor mental health days</c:v>
                </c:pt>
                <c:pt idx="3">
                  <c:v>Ever diagnosed with depression</c:v>
                </c:pt>
                <c:pt idx="4">
                  <c:v>Never diagnosed with depression</c:v>
                </c:pt>
                <c:pt idx="6">
                  <c:v>LGBT</c:v>
                </c:pt>
                <c:pt idx="7">
                  <c:v>Straight, not transgender</c:v>
                </c:pt>
                <c:pt idx="9">
                  <c:v>Women of childbearing age </c:v>
                </c:pt>
                <c:pt idx="10">
                  <c:v>Women Age 45 +</c:v>
                </c:pt>
              </c:strCache>
              <c:extLst/>
            </c:strRef>
          </c:cat>
          <c:val>
            <c:numRef>
              <c:f>Graph_2022!$B$48:$B$58</c:f>
              <c:numCache>
                <c:formatCode>General</c:formatCode>
                <c:ptCount val="11"/>
                <c:pt idx="0">
                  <c:v>27.4</c:v>
                </c:pt>
                <c:pt idx="1">
                  <c:v>13.4</c:v>
                </c:pt>
                <c:pt idx="3">
                  <c:v>23.6</c:v>
                </c:pt>
                <c:pt idx="4">
                  <c:v>13.8</c:v>
                </c:pt>
                <c:pt idx="6">
                  <c:v>17.2</c:v>
                </c:pt>
                <c:pt idx="7">
                  <c:v>16.399999999999999</c:v>
                </c:pt>
                <c:pt idx="9">
                  <c:v>15.2</c:v>
                </c:pt>
                <c:pt idx="10">
                  <c:v>15.2</c:v>
                </c:pt>
              </c:numCache>
              <c:extLst/>
            </c:numRef>
          </c:val>
          <c:extLst>
            <c:ext xmlns:c16="http://schemas.microsoft.com/office/drawing/2014/chart" uri="{C3380CC4-5D6E-409C-BE32-E72D297353CC}">
              <c16:uniqueId val="{00000010-EAD8-4AF4-AFA1-78F3C0ECB800}"/>
            </c:ext>
          </c:extLst>
        </c:ser>
        <c:dLbls>
          <c:showLegendKey val="0"/>
          <c:showVal val="0"/>
          <c:showCatName val="0"/>
          <c:showSerName val="0"/>
          <c:showPercent val="0"/>
          <c:showBubbleSize val="0"/>
        </c:dLbls>
        <c:gapWidth val="50"/>
        <c:axId val="409841552"/>
        <c:axId val="409840304"/>
      </c:barChart>
      <c:lineChart>
        <c:grouping val="standard"/>
        <c:varyColors val="0"/>
        <c:ser>
          <c:idx val="1"/>
          <c:order val="1"/>
          <c:tx>
            <c:v>Baseline</c:v>
          </c:tx>
          <c:spPr>
            <a:ln w="38100" cap="rnd">
              <a:solidFill>
                <a:schemeClr val="bg2">
                  <a:lumMod val="10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1-EAD8-4AF4-AFA1-78F3C0ECB800}"/>
                </c:ext>
              </c:extLst>
            </c:dLbl>
            <c:dLbl>
              <c:idx val="1"/>
              <c:delete val="1"/>
              <c:extLst>
                <c:ext xmlns:c15="http://schemas.microsoft.com/office/drawing/2012/chart" uri="{CE6537A1-D6FC-4f65-9D91-7224C49458BB}"/>
                <c:ext xmlns:c16="http://schemas.microsoft.com/office/drawing/2014/chart" uri="{C3380CC4-5D6E-409C-BE32-E72D297353CC}">
                  <c16:uniqueId val="{00000012-EAD8-4AF4-AFA1-78F3C0ECB800}"/>
                </c:ext>
              </c:extLst>
            </c:dLbl>
            <c:dLbl>
              <c:idx val="2"/>
              <c:delete val="1"/>
              <c:extLst>
                <c:ext xmlns:c15="http://schemas.microsoft.com/office/drawing/2012/chart" uri="{CE6537A1-D6FC-4f65-9D91-7224C49458BB}"/>
                <c:ext xmlns:c16="http://schemas.microsoft.com/office/drawing/2014/chart" uri="{C3380CC4-5D6E-409C-BE32-E72D297353CC}">
                  <c16:uniqueId val="{00000013-EAD8-4AF4-AFA1-78F3C0ECB800}"/>
                </c:ext>
              </c:extLst>
            </c:dLbl>
            <c:dLbl>
              <c:idx val="3"/>
              <c:delete val="1"/>
              <c:extLst>
                <c:ext xmlns:c15="http://schemas.microsoft.com/office/drawing/2012/chart" uri="{CE6537A1-D6FC-4f65-9D91-7224C49458BB}"/>
                <c:ext xmlns:c16="http://schemas.microsoft.com/office/drawing/2014/chart" uri="{C3380CC4-5D6E-409C-BE32-E72D297353CC}">
                  <c16:uniqueId val="{00000014-EAD8-4AF4-AFA1-78F3C0ECB800}"/>
                </c:ext>
              </c:extLst>
            </c:dLbl>
            <c:dLbl>
              <c:idx val="4"/>
              <c:delete val="1"/>
              <c:extLst>
                <c:ext xmlns:c15="http://schemas.microsoft.com/office/drawing/2012/chart" uri="{CE6537A1-D6FC-4f65-9D91-7224C49458BB}"/>
                <c:ext xmlns:c16="http://schemas.microsoft.com/office/drawing/2014/chart" uri="{C3380CC4-5D6E-409C-BE32-E72D297353CC}">
                  <c16:uniqueId val="{00000015-EAD8-4AF4-AFA1-78F3C0ECB800}"/>
                </c:ext>
              </c:extLst>
            </c:dLbl>
            <c:dLbl>
              <c:idx val="5"/>
              <c:delete val="1"/>
              <c:extLst>
                <c:ext xmlns:c15="http://schemas.microsoft.com/office/drawing/2012/chart" uri="{CE6537A1-D6FC-4f65-9D91-7224C49458BB}"/>
                <c:ext xmlns:c16="http://schemas.microsoft.com/office/drawing/2014/chart" uri="{C3380CC4-5D6E-409C-BE32-E72D297353CC}">
                  <c16:uniqueId val="{00000016-EAD8-4AF4-AFA1-78F3C0ECB800}"/>
                </c:ext>
              </c:extLst>
            </c:dLbl>
            <c:dLbl>
              <c:idx val="6"/>
              <c:delete val="1"/>
              <c:extLst>
                <c:ext xmlns:c15="http://schemas.microsoft.com/office/drawing/2012/chart" uri="{CE6537A1-D6FC-4f65-9D91-7224C49458BB}"/>
                <c:ext xmlns:c16="http://schemas.microsoft.com/office/drawing/2014/chart" uri="{C3380CC4-5D6E-409C-BE32-E72D297353CC}">
                  <c16:uniqueId val="{00000017-EAD8-4AF4-AFA1-78F3C0ECB800}"/>
                </c:ext>
              </c:extLst>
            </c:dLbl>
            <c:dLbl>
              <c:idx val="7"/>
              <c:delete val="1"/>
              <c:extLst>
                <c:ext xmlns:c15="http://schemas.microsoft.com/office/drawing/2012/chart" uri="{CE6537A1-D6FC-4f65-9D91-7224C49458BB}"/>
                <c:ext xmlns:c16="http://schemas.microsoft.com/office/drawing/2014/chart" uri="{C3380CC4-5D6E-409C-BE32-E72D297353CC}">
                  <c16:uniqueId val="{00000018-EAD8-4AF4-AFA1-78F3C0ECB800}"/>
                </c:ext>
              </c:extLst>
            </c:dLbl>
            <c:dLbl>
              <c:idx val="8"/>
              <c:delete val="1"/>
              <c:extLst>
                <c:ext xmlns:c15="http://schemas.microsoft.com/office/drawing/2012/chart" uri="{CE6537A1-D6FC-4f65-9D91-7224C49458BB}"/>
                <c:ext xmlns:c16="http://schemas.microsoft.com/office/drawing/2014/chart" uri="{C3380CC4-5D6E-409C-BE32-E72D297353CC}">
                  <c16:uniqueId val="{00000019-EAD8-4AF4-AFA1-78F3C0ECB800}"/>
                </c:ext>
              </c:extLst>
            </c:dLbl>
            <c:dLbl>
              <c:idx val="9"/>
              <c:delete val="1"/>
              <c:extLst>
                <c:ext xmlns:c15="http://schemas.microsoft.com/office/drawing/2012/chart" uri="{CE6537A1-D6FC-4f65-9D91-7224C49458BB}"/>
                <c:ext xmlns:c16="http://schemas.microsoft.com/office/drawing/2014/chart" uri="{C3380CC4-5D6E-409C-BE32-E72D297353CC}">
                  <c16:uniqueId val="{0000001A-EAD8-4AF4-AFA1-78F3C0ECB800}"/>
                </c:ext>
              </c:extLst>
            </c:dLbl>
            <c:dLbl>
              <c:idx val="10"/>
              <c:layout>
                <c:manualLayout>
                  <c:x val="2.1547895697693598E-2"/>
                  <c:y val="-1.20441022781372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AD8-4AF4-AFA1-78F3C0ECB80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Graph_2022!$A$48:$A$58</c:f>
              <c:strCache>
                <c:ptCount val="11"/>
                <c:pt idx="0">
                  <c:v>14 or more poor mental health days</c:v>
                </c:pt>
                <c:pt idx="1">
                  <c:v>&lt;14 poor mental health days</c:v>
                </c:pt>
                <c:pt idx="3">
                  <c:v>Ever diagnosed with depression</c:v>
                </c:pt>
                <c:pt idx="4">
                  <c:v>Never diagnosed with depression</c:v>
                </c:pt>
                <c:pt idx="6">
                  <c:v>LGBT</c:v>
                </c:pt>
                <c:pt idx="7">
                  <c:v>Straight, not transgender</c:v>
                </c:pt>
                <c:pt idx="9">
                  <c:v>Women of childbearing age </c:v>
                </c:pt>
                <c:pt idx="10">
                  <c:v>Women Age 45 +</c:v>
                </c:pt>
              </c:strCache>
              <c:extLst/>
            </c:strRef>
          </c:cat>
          <c:val>
            <c:numRef>
              <c:f>(Graph_2022!$C$47:$C$57,Graph_2022!$C$62)</c:f>
              <c:numCache>
                <c:formatCode>General</c:formatCode>
                <c:ptCount val="12"/>
                <c:pt idx="0">
                  <c:v>16.2</c:v>
                </c:pt>
                <c:pt idx="1">
                  <c:v>16.2</c:v>
                </c:pt>
                <c:pt idx="2">
                  <c:v>16.2</c:v>
                </c:pt>
                <c:pt idx="3">
                  <c:v>16.2</c:v>
                </c:pt>
                <c:pt idx="4">
                  <c:v>16.2</c:v>
                </c:pt>
                <c:pt idx="5">
                  <c:v>16.2</c:v>
                </c:pt>
                <c:pt idx="6">
                  <c:v>16.2</c:v>
                </c:pt>
                <c:pt idx="7">
                  <c:v>16.2</c:v>
                </c:pt>
                <c:pt idx="8">
                  <c:v>16.2</c:v>
                </c:pt>
                <c:pt idx="9">
                  <c:v>16.2</c:v>
                </c:pt>
                <c:pt idx="10">
                  <c:v>16.2</c:v>
                </c:pt>
              </c:numCache>
              <c:extLst/>
            </c:numRef>
          </c:val>
          <c:smooth val="0"/>
          <c:extLst>
            <c:ext xmlns:c16="http://schemas.microsoft.com/office/drawing/2014/chart" uri="{C3380CC4-5D6E-409C-BE32-E72D297353CC}">
              <c16:uniqueId val="{0000001C-EAD8-4AF4-AFA1-78F3C0ECB800}"/>
            </c:ext>
          </c:extLst>
        </c:ser>
        <c:dLbls>
          <c:showLegendKey val="0"/>
          <c:showVal val="0"/>
          <c:showCatName val="0"/>
          <c:showSerName val="0"/>
          <c:showPercent val="0"/>
          <c:showBubbleSize val="0"/>
        </c:dLbls>
        <c:marker val="1"/>
        <c:smooth val="0"/>
        <c:axId val="409841552"/>
        <c:axId val="409840304"/>
      </c:lineChart>
      <c:catAx>
        <c:axId val="40984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100000" spcFirstLastPara="1" vertOverflow="ellipsis" wrap="square" anchor="ctr" anchorCtr="1"/>
          <a:lstStyle/>
          <a:p>
            <a:pPr>
              <a:defRPr sz="12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US"/>
          </a:p>
        </c:txPr>
        <c:crossAx val="409840304"/>
        <c:crosses val="autoZero"/>
        <c:auto val="1"/>
        <c:lblAlgn val="ctr"/>
        <c:lblOffset val="100"/>
        <c:noMultiLvlLbl val="0"/>
      </c:catAx>
      <c:valAx>
        <c:axId val="409840304"/>
        <c:scaling>
          <c:orientation val="minMax"/>
        </c:scaling>
        <c:delete val="1"/>
        <c:axPos val="l"/>
        <c:numFmt formatCode="General" sourceLinked="1"/>
        <c:majorTickMark val="none"/>
        <c:minorTickMark val="none"/>
        <c:tickLblPos val="nextTo"/>
        <c:crossAx val="409841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244357"/>
                </a:solidFill>
                <a:latin typeface="+mn-lt"/>
                <a:ea typeface="+mn-ea"/>
                <a:cs typeface="+mn-cs"/>
              </a:defRPr>
            </a:pPr>
            <a:r>
              <a:rPr lang="en-US" sz="1800" dirty="0">
                <a:solidFill>
                  <a:srgbClr val="244357"/>
                </a:solidFill>
              </a:rPr>
              <a:t>Smoking Prevalence</a:t>
            </a:r>
            <a:r>
              <a:rPr lang="en-US" sz="1800" baseline="0" dirty="0">
                <a:solidFill>
                  <a:srgbClr val="244357"/>
                </a:solidFill>
              </a:rPr>
              <a:t> by Diagnosis across Studies</a:t>
            </a:r>
            <a:endParaRPr lang="en-US" sz="1800" dirty="0">
              <a:solidFill>
                <a:srgbClr val="244357"/>
              </a:solidFill>
            </a:endParaRPr>
          </a:p>
        </c:rich>
      </c:tx>
      <c:layout>
        <c:manualLayout>
          <c:xMode val="edge"/>
          <c:yMode val="edge"/>
          <c:x val="8.938891088316224E-2"/>
          <c:y val="1.04092921373985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244357"/>
              </a:solidFill>
              <a:latin typeface="+mn-lt"/>
              <a:ea typeface="+mn-ea"/>
              <a:cs typeface="+mn-cs"/>
            </a:defRPr>
          </a:pPr>
          <a:endParaRPr lang="en-US"/>
        </a:p>
      </c:txPr>
    </c:title>
    <c:autoTitleDeleted val="0"/>
    <c:plotArea>
      <c:layout>
        <c:manualLayout>
          <c:layoutTarget val="inner"/>
          <c:xMode val="edge"/>
          <c:yMode val="edge"/>
          <c:x val="0.36605138577888163"/>
          <c:y val="0.15205746520147798"/>
          <c:w val="0.61212788753406655"/>
          <c:h val="0.81751819253708524"/>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A-8F08-434D-86B1-940EB1ED3159}"/>
              </c:ext>
            </c:extLst>
          </c:dPt>
          <c:dPt>
            <c:idx val="2"/>
            <c:invertIfNegative val="0"/>
            <c:bubble3D val="0"/>
            <c:spPr>
              <a:solidFill>
                <a:srgbClr val="00B050"/>
              </a:solidFill>
              <a:ln>
                <a:noFill/>
              </a:ln>
              <a:effectLst/>
            </c:spPr>
            <c:extLst>
              <c:ext xmlns:c16="http://schemas.microsoft.com/office/drawing/2014/chart" uri="{C3380CC4-5D6E-409C-BE32-E72D297353CC}">
                <c16:uniqueId val="{0000000B-8F08-434D-86B1-940EB1ED3159}"/>
              </c:ext>
            </c:extLst>
          </c:dPt>
          <c:dPt>
            <c:idx val="3"/>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C-8F08-434D-86B1-940EB1ED3159}"/>
              </c:ext>
            </c:extLst>
          </c:dPt>
          <c:dPt>
            <c:idx val="4"/>
            <c:invertIfNegative val="0"/>
            <c:bubble3D val="0"/>
            <c:spPr>
              <a:solidFill>
                <a:srgbClr val="7030A0"/>
              </a:solidFill>
              <a:ln>
                <a:noFill/>
              </a:ln>
              <a:effectLst/>
            </c:spPr>
            <c:extLst>
              <c:ext xmlns:c16="http://schemas.microsoft.com/office/drawing/2014/chart" uri="{C3380CC4-5D6E-409C-BE32-E72D297353CC}">
                <c16:uniqueId val="{0000000D-8F08-434D-86B1-940EB1ED3159}"/>
              </c:ext>
            </c:extLst>
          </c:dPt>
          <c:dPt>
            <c:idx val="5"/>
            <c:invertIfNegative val="0"/>
            <c:bubble3D val="0"/>
            <c:spPr>
              <a:solidFill>
                <a:srgbClr val="C00000"/>
              </a:solidFill>
              <a:ln>
                <a:noFill/>
              </a:ln>
              <a:effectLst/>
            </c:spPr>
            <c:extLst>
              <c:ext xmlns:c16="http://schemas.microsoft.com/office/drawing/2014/chart" uri="{C3380CC4-5D6E-409C-BE32-E72D297353CC}">
                <c16:uniqueId val="{0000000E-8F08-434D-86B1-940EB1ED3159}"/>
              </c:ext>
            </c:extLst>
          </c:dPt>
          <c:dPt>
            <c:idx val="6"/>
            <c:invertIfNegative val="0"/>
            <c:bubble3D val="0"/>
            <c:spPr>
              <a:solidFill>
                <a:srgbClr val="FFFF00"/>
              </a:solidFill>
              <a:ln>
                <a:noFill/>
              </a:ln>
              <a:effectLst/>
            </c:spPr>
            <c:extLst>
              <c:ext xmlns:c16="http://schemas.microsoft.com/office/drawing/2014/chart" uri="{C3380CC4-5D6E-409C-BE32-E72D297353CC}">
                <c16:uniqueId val="{0000000F-8F08-434D-86B1-940EB1ED3159}"/>
              </c:ext>
            </c:extLst>
          </c:dPt>
          <c:dPt>
            <c:idx val="7"/>
            <c:invertIfNegative val="0"/>
            <c:bubble3D val="0"/>
            <c:spPr>
              <a:solidFill>
                <a:schemeClr val="bg2">
                  <a:lumMod val="50000"/>
                </a:schemeClr>
              </a:solidFill>
              <a:ln>
                <a:noFill/>
              </a:ln>
              <a:effectLst/>
            </c:spPr>
            <c:extLst>
              <c:ext xmlns:c16="http://schemas.microsoft.com/office/drawing/2014/chart" uri="{C3380CC4-5D6E-409C-BE32-E72D297353CC}">
                <c16:uniqueId val="{00000010-8F08-434D-86B1-940EB1ED3159}"/>
              </c:ext>
            </c:extLst>
          </c:dPt>
          <c:cat>
            <c:strRef>
              <c:f>Sheet1!$A$2:$A$9</c:f>
              <c:strCache>
                <c:ptCount val="8"/>
                <c:pt idx="0">
                  <c:v>Major depression</c:v>
                </c:pt>
                <c:pt idx="1">
                  <c:v>Bipolar mood disorder</c:v>
                </c:pt>
                <c:pt idx="2">
                  <c:v>Schizophrenia</c:v>
                </c:pt>
                <c:pt idx="3">
                  <c:v>Anxiety disorders</c:v>
                </c:pt>
                <c:pt idx="4">
                  <c:v>Post-traumatic stress disorder</c:v>
                </c:pt>
                <c:pt idx="5">
                  <c:v>Attention deficit/hyperactivity disorder</c:v>
                </c:pt>
                <c:pt idx="6">
                  <c:v>Alcohol abuse</c:v>
                </c:pt>
                <c:pt idx="7">
                  <c:v>Other substance use</c:v>
                </c:pt>
              </c:strCache>
            </c:strRef>
          </c:cat>
          <c:val>
            <c:numRef>
              <c:f>Sheet1!$B$2:$B$9</c:f>
              <c:numCache>
                <c:formatCode>General</c:formatCode>
                <c:ptCount val="8"/>
                <c:pt idx="0">
                  <c:v>80</c:v>
                </c:pt>
                <c:pt idx="1">
                  <c:v>70</c:v>
                </c:pt>
                <c:pt idx="2">
                  <c:v>90</c:v>
                </c:pt>
                <c:pt idx="3">
                  <c:v>60</c:v>
                </c:pt>
                <c:pt idx="4">
                  <c:v>60</c:v>
                </c:pt>
                <c:pt idx="5">
                  <c:v>42</c:v>
                </c:pt>
                <c:pt idx="6">
                  <c:v>93</c:v>
                </c:pt>
                <c:pt idx="7">
                  <c:v>98</c:v>
                </c:pt>
              </c:numCache>
            </c:numRef>
          </c:val>
          <c:extLst>
            <c:ext xmlns:c16="http://schemas.microsoft.com/office/drawing/2014/chart" uri="{C3380CC4-5D6E-409C-BE32-E72D297353CC}">
              <c16:uniqueId val="{00000000-8F08-434D-86B1-940EB1ED3159}"/>
            </c:ext>
          </c:extLst>
        </c:ser>
        <c:dLbls>
          <c:showLegendKey val="0"/>
          <c:showVal val="0"/>
          <c:showCatName val="0"/>
          <c:showSerName val="0"/>
          <c:showPercent val="0"/>
          <c:showBubbleSize val="0"/>
        </c:dLbls>
        <c:gapWidth val="182"/>
        <c:axId val="643376568"/>
        <c:axId val="643377224"/>
      </c:barChart>
      <c:catAx>
        <c:axId val="6433765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nSpc>
                <a:spcPts val="1500"/>
              </a:lnSpc>
              <a:defRPr sz="1600" b="1" i="0" u="none" strike="noStrike" kern="1200" baseline="0">
                <a:ln>
                  <a:noFill/>
                </a:ln>
                <a:solidFill>
                  <a:srgbClr val="244357"/>
                </a:solidFill>
                <a:latin typeface="+mn-lt"/>
                <a:ea typeface="+mn-ea"/>
                <a:cs typeface="+mn-cs"/>
              </a:defRPr>
            </a:pPr>
            <a:endParaRPr lang="en-US"/>
          </a:p>
        </c:txPr>
        <c:crossAx val="643377224"/>
        <c:crosses val="autoZero"/>
        <c:auto val="1"/>
        <c:lblAlgn val="ctr"/>
        <c:lblOffset val="100"/>
        <c:noMultiLvlLbl val="0"/>
      </c:catAx>
      <c:valAx>
        <c:axId val="643377224"/>
        <c:scaling>
          <c:orientation val="minMax"/>
          <c:max val="100"/>
        </c:scaling>
        <c:delete val="0"/>
        <c:axPos val="t"/>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low"/>
        <c:spPr>
          <a:noFill/>
          <a:ln>
            <a:noFill/>
          </a:ln>
          <a:effectLst/>
        </c:spPr>
        <c:txPr>
          <a:bodyPr rot="-60000000" spcFirstLastPara="1" vertOverflow="ellipsis" vert="horz" wrap="square" anchor="b"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643376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t>U.S. Drug &amp; Alcohol-Related Deaths - 2022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7165-4281-B420-87545E3B7343}"/>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3-7165-4281-B420-87545E3B7343}"/>
              </c:ext>
            </c:extLst>
          </c:dPt>
          <c:dPt>
            <c:idx val="3"/>
            <c:invertIfNegative val="0"/>
            <c:bubble3D val="0"/>
            <c:spPr>
              <a:solidFill>
                <a:srgbClr val="C00000"/>
              </a:solidFill>
              <a:ln>
                <a:noFill/>
              </a:ln>
              <a:effectLst/>
            </c:spPr>
            <c:extLst>
              <c:ext xmlns:c16="http://schemas.microsoft.com/office/drawing/2014/chart" uri="{C3380CC4-5D6E-409C-BE32-E72D297353CC}">
                <c16:uniqueId val="{00000005-7165-4281-B420-87545E3B7343}"/>
              </c:ext>
            </c:extLst>
          </c:dPt>
          <c:dLbls>
            <c:dLbl>
              <c:idx val="0"/>
              <c:layout>
                <c:manualLayout>
                  <c:x val="0"/>
                  <c:y val="-0.1100798337707787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165-4281-B420-87545E3B7343}"/>
                </c:ext>
              </c:extLst>
            </c:dLbl>
            <c:dLbl>
              <c:idx val="1"/>
              <c:layout>
                <c:manualLayout>
                  <c:x val="0"/>
                  <c:y val="-0.10759040536599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65-4281-B420-87545E3B7343}"/>
                </c:ext>
              </c:extLst>
            </c:dLbl>
            <c:dLbl>
              <c:idx val="2"/>
              <c:layout>
                <c:manualLayout>
                  <c:x val="0"/>
                  <c:y val="-0.1304345290172062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65-4281-B420-87545E3B7343}"/>
                </c:ext>
              </c:extLst>
            </c:dLbl>
            <c:dLbl>
              <c:idx val="3"/>
              <c:layout>
                <c:manualLayout>
                  <c:x val="-1.5042561269783622E-16"/>
                  <c:y val="-0.3331048659567960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65-4281-B420-87545E3B734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Opioid Overdoses</c:v>
                </c:pt>
                <c:pt idx="1">
                  <c:v>All Drug Overdoses</c:v>
                </c:pt>
                <c:pt idx="2">
                  <c:v>Alcohol-Related</c:v>
                </c:pt>
                <c:pt idx="3">
                  <c:v>Tobacco-Related</c:v>
                </c:pt>
              </c:strCache>
            </c:strRef>
          </c:cat>
          <c:val>
            <c:numRef>
              <c:f>Sheet1!$B$2:$B$5</c:f>
              <c:numCache>
                <c:formatCode>#,##0</c:formatCode>
                <c:ptCount val="4"/>
                <c:pt idx="0">
                  <c:v>82998</c:v>
                </c:pt>
                <c:pt idx="1">
                  <c:v>109680</c:v>
                </c:pt>
                <c:pt idx="2">
                  <c:v>140000</c:v>
                </c:pt>
                <c:pt idx="3">
                  <c:v>480000</c:v>
                </c:pt>
              </c:numCache>
            </c:numRef>
          </c:val>
          <c:extLst>
            <c:ext xmlns:c16="http://schemas.microsoft.com/office/drawing/2014/chart" uri="{C3380CC4-5D6E-409C-BE32-E72D297353CC}">
              <c16:uniqueId val="{00000007-7165-4281-B420-87545E3B7343}"/>
            </c:ext>
          </c:extLst>
        </c:ser>
        <c:dLbls>
          <c:showLegendKey val="0"/>
          <c:showVal val="0"/>
          <c:showCatName val="0"/>
          <c:showSerName val="0"/>
          <c:showPercent val="0"/>
          <c:showBubbleSize val="0"/>
        </c:dLbls>
        <c:gapWidth val="150"/>
        <c:overlap val="100"/>
        <c:axId val="745519439"/>
        <c:axId val="746583679"/>
      </c:barChart>
      <c:catAx>
        <c:axId val="745519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746583679"/>
        <c:crosses val="autoZero"/>
        <c:auto val="1"/>
        <c:lblAlgn val="ctr"/>
        <c:lblOffset val="100"/>
        <c:noMultiLvlLbl val="0"/>
      </c:catAx>
      <c:valAx>
        <c:axId val="746583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45519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214627-B344-4795-9C1D-C18FA1DCC4C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99DB004-12E7-4A35-944E-F477E09DEF98}">
      <dgm:prSet/>
      <dgm:spPr>
        <a:solidFill>
          <a:srgbClr val="92D050"/>
        </a:solidFill>
      </dgm:spPr>
      <dgm:t>
        <a:bodyPr/>
        <a:lstStyle/>
        <a:p>
          <a:r>
            <a:rPr lang="en-US" dirty="0"/>
            <a:t>More likely to believe e-cigarettes will help them quit smoking</a:t>
          </a:r>
        </a:p>
      </dgm:t>
    </dgm:pt>
    <dgm:pt modelId="{BF7B8BB7-00FE-4A33-975C-70719759403F}" type="parTrans" cxnId="{A88FACDE-671C-4D0E-BE7E-A4650800A54E}">
      <dgm:prSet/>
      <dgm:spPr/>
      <dgm:t>
        <a:bodyPr/>
        <a:lstStyle/>
        <a:p>
          <a:endParaRPr lang="en-US"/>
        </a:p>
      </dgm:t>
    </dgm:pt>
    <dgm:pt modelId="{167C44B4-E5AE-4F89-B257-E99D7C413B72}" type="sibTrans" cxnId="{A88FACDE-671C-4D0E-BE7E-A4650800A54E}">
      <dgm:prSet/>
      <dgm:spPr/>
      <dgm:t>
        <a:bodyPr/>
        <a:lstStyle/>
        <a:p>
          <a:endParaRPr lang="en-US"/>
        </a:p>
      </dgm:t>
    </dgm:pt>
    <dgm:pt modelId="{A573C36F-5875-4CB1-BCC6-B0D9F80D1518}">
      <dgm:prSet/>
      <dgm:spPr/>
      <dgm:t>
        <a:bodyPr/>
        <a:lstStyle/>
        <a:p>
          <a:r>
            <a:rPr lang="en-US" dirty="0"/>
            <a:t>A vulnerable group for high e-cigarette use </a:t>
          </a:r>
        </a:p>
        <a:p>
          <a:r>
            <a:rPr lang="en-US" dirty="0"/>
            <a:t>(</a:t>
          </a:r>
          <a:r>
            <a:rPr lang="en-US" dirty="0">
              <a:solidFill>
                <a:schemeClr val="bg1"/>
              </a:solidFill>
            </a:rPr>
            <a:t>22% versus 8%)</a:t>
          </a:r>
        </a:p>
      </dgm:t>
    </dgm:pt>
    <dgm:pt modelId="{60B3FFB0-DFD9-4EC3-9B3C-BA40D4C20709}" type="parTrans" cxnId="{EF265D72-F2CF-4E6D-95CB-60508AC923CA}">
      <dgm:prSet/>
      <dgm:spPr/>
      <dgm:t>
        <a:bodyPr/>
        <a:lstStyle/>
        <a:p>
          <a:endParaRPr lang="en-US"/>
        </a:p>
      </dgm:t>
    </dgm:pt>
    <dgm:pt modelId="{176AFF48-BC43-4D30-92D4-DD221F67B79C}" type="sibTrans" cxnId="{EF265D72-F2CF-4E6D-95CB-60508AC923CA}">
      <dgm:prSet/>
      <dgm:spPr/>
      <dgm:t>
        <a:bodyPr/>
        <a:lstStyle/>
        <a:p>
          <a:endParaRPr lang="en-US"/>
        </a:p>
      </dgm:t>
    </dgm:pt>
    <dgm:pt modelId="{FAA078F4-DA30-4DAE-B00A-F09A81B57E2A}">
      <dgm:prSet/>
      <dgm:spPr/>
      <dgm:t>
        <a:bodyPr/>
        <a:lstStyle/>
        <a:p>
          <a:r>
            <a:rPr lang="en-US" dirty="0"/>
            <a:t>2x as likely to have tried e-cigarettes </a:t>
          </a:r>
        </a:p>
      </dgm:t>
    </dgm:pt>
    <dgm:pt modelId="{27BBC03C-4AEA-4556-A8E7-5E8E20C364AB}" type="parTrans" cxnId="{A9EF26A2-845D-46B1-B550-1CB974E90C14}">
      <dgm:prSet/>
      <dgm:spPr/>
      <dgm:t>
        <a:bodyPr/>
        <a:lstStyle/>
        <a:p>
          <a:endParaRPr lang="en-US"/>
        </a:p>
      </dgm:t>
    </dgm:pt>
    <dgm:pt modelId="{A0BDF93B-A5E3-4CF2-98BF-4CACCD862496}" type="sibTrans" cxnId="{A9EF26A2-845D-46B1-B550-1CB974E90C14}">
      <dgm:prSet/>
      <dgm:spPr/>
      <dgm:t>
        <a:bodyPr/>
        <a:lstStyle/>
        <a:p>
          <a:endParaRPr lang="en-US"/>
        </a:p>
      </dgm:t>
    </dgm:pt>
    <dgm:pt modelId="{BC98C1DE-2ABE-40B0-BAD0-B7EA94187BE5}">
      <dgm:prSet/>
      <dgm:spPr/>
      <dgm:t>
        <a:bodyPr/>
        <a:lstStyle/>
        <a:p>
          <a:r>
            <a:rPr lang="en-US" dirty="0"/>
            <a:t>3x as likely to be current users</a:t>
          </a:r>
        </a:p>
      </dgm:t>
    </dgm:pt>
    <dgm:pt modelId="{D87CD535-E5D6-40CE-AE2F-5CED3D80D3FE}" type="parTrans" cxnId="{906A77C3-1A7F-4DF8-BF84-9F1D88CCFE30}">
      <dgm:prSet/>
      <dgm:spPr/>
      <dgm:t>
        <a:bodyPr/>
        <a:lstStyle/>
        <a:p>
          <a:endParaRPr lang="en-US"/>
        </a:p>
      </dgm:t>
    </dgm:pt>
    <dgm:pt modelId="{2CBF6842-4075-48A6-A6E0-D568CDACB46E}" type="sibTrans" cxnId="{906A77C3-1A7F-4DF8-BF84-9F1D88CCFE30}">
      <dgm:prSet/>
      <dgm:spPr/>
      <dgm:t>
        <a:bodyPr/>
        <a:lstStyle/>
        <a:p>
          <a:endParaRPr lang="en-US"/>
        </a:p>
      </dgm:t>
    </dgm:pt>
    <dgm:pt modelId="{308350CC-22F8-478A-8A82-298004F1F691}">
      <dgm:prSet/>
      <dgm:spPr>
        <a:solidFill>
          <a:schemeClr val="accent1">
            <a:lumMod val="75000"/>
          </a:schemeClr>
        </a:solidFill>
      </dgm:spPr>
      <dgm:t>
        <a:bodyPr/>
        <a:lstStyle/>
        <a:p>
          <a:r>
            <a:rPr lang="en-US" dirty="0"/>
            <a:t>Often combine e-cigs with combustible cigarettes</a:t>
          </a:r>
        </a:p>
      </dgm:t>
    </dgm:pt>
    <dgm:pt modelId="{3AC58FD0-0F7E-4D97-AEF0-3F721B93FF88}" type="parTrans" cxnId="{BD38FC66-3D83-416A-A9F0-59F273E42D4B}">
      <dgm:prSet/>
      <dgm:spPr/>
      <dgm:t>
        <a:bodyPr/>
        <a:lstStyle/>
        <a:p>
          <a:endParaRPr lang="en-US"/>
        </a:p>
      </dgm:t>
    </dgm:pt>
    <dgm:pt modelId="{152A1793-1FD3-4BB6-8C1D-32B57CCAD357}" type="sibTrans" cxnId="{BD38FC66-3D83-416A-A9F0-59F273E42D4B}">
      <dgm:prSet/>
      <dgm:spPr/>
      <dgm:t>
        <a:bodyPr/>
        <a:lstStyle/>
        <a:p>
          <a:endParaRPr lang="en-US"/>
        </a:p>
      </dgm:t>
    </dgm:pt>
    <dgm:pt modelId="{D91E1961-3657-4101-9869-4BD8603E4FF8}" type="pres">
      <dgm:prSet presAssocID="{A9214627-B344-4795-9C1D-C18FA1DCC4C9}" presName="diagram" presStyleCnt="0">
        <dgm:presLayoutVars>
          <dgm:dir/>
          <dgm:resizeHandles val="exact"/>
        </dgm:presLayoutVars>
      </dgm:prSet>
      <dgm:spPr/>
    </dgm:pt>
    <dgm:pt modelId="{DE0F88C0-EC48-42FD-8FEA-EC9BE606BB03}" type="pres">
      <dgm:prSet presAssocID="{E99DB004-12E7-4A35-944E-F477E09DEF98}" presName="node" presStyleLbl="node1" presStyleIdx="0" presStyleCnt="5">
        <dgm:presLayoutVars>
          <dgm:bulletEnabled val="1"/>
        </dgm:presLayoutVars>
      </dgm:prSet>
      <dgm:spPr/>
    </dgm:pt>
    <dgm:pt modelId="{2486677C-BA8F-4A95-89F8-C37049DDEB18}" type="pres">
      <dgm:prSet presAssocID="{167C44B4-E5AE-4F89-B257-E99D7C413B72}" presName="sibTrans" presStyleCnt="0"/>
      <dgm:spPr/>
    </dgm:pt>
    <dgm:pt modelId="{F31C8706-E787-4A2C-8486-B7375CABFB5D}" type="pres">
      <dgm:prSet presAssocID="{A573C36F-5875-4CB1-BCC6-B0D9F80D1518}" presName="node" presStyleLbl="node1" presStyleIdx="1" presStyleCnt="5">
        <dgm:presLayoutVars>
          <dgm:bulletEnabled val="1"/>
        </dgm:presLayoutVars>
      </dgm:prSet>
      <dgm:spPr/>
    </dgm:pt>
    <dgm:pt modelId="{15FD96CA-1B25-4DEA-8C41-969ABCE86A23}" type="pres">
      <dgm:prSet presAssocID="{176AFF48-BC43-4D30-92D4-DD221F67B79C}" presName="sibTrans" presStyleCnt="0"/>
      <dgm:spPr/>
    </dgm:pt>
    <dgm:pt modelId="{15E9ADA5-88F0-408B-B6E1-4B50ADE25C10}" type="pres">
      <dgm:prSet presAssocID="{FAA078F4-DA30-4DAE-B00A-F09A81B57E2A}" presName="node" presStyleLbl="node1" presStyleIdx="2" presStyleCnt="5">
        <dgm:presLayoutVars>
          <dgm:bulletEnabled val="1"/>
        </dgm:presLayoutVars>
      </dgm:prSet>
      <dgm:spPr/>
    </dgm:pt>
    <dgm:pt modelId="{D66FBAF3-ABD4-4EC0-AA31-0523DF967C93}" type="pres">
      <dgm:prSet presAssocID="{A0BDF93B-A5E3-4CF2-98BF-4CACCD862496}" presName="sibTrans" presStyleCnt="0"/>
      <dgm:spPr/>
    </dgm:pt>
    <dgm:pt modelId="{573977AF-B64C-4371-B5CE-EC1DE7D36841}" type="pres">
      <dgm:prSet presAssocID="{BC98C1DE-2ABE-40B0-BAD0-B7EA94187BE5}" presName="node" presStyleLbl="node1" presStyleIdx="3" presStyleCnt="5">
        <dgm:presLayoutVars>
          <dgm:bulletEnabled val="1"/>
        </dgm:presLayoutVars>
      </dgm:prSet>
      <dgm:spPr/>
    </dgm:pt>
    <dgm:pt modelId="{CCFBD5A7-0F1C-4CC5-BA4F-C98701A94E08}" type="pres">
      <dgm:prSet presAssocID="{2CBF6842-4075-48A6-A6E0-D568CDACB46E}" presName="sibTrans" presStyleCnt="0"/>
      <dgm:spPr/>
    </dgm:pt>
    <dgm:pt modelId="{56B33050-55BE-4643-A150-BE167A477BFE}" type="pres">
      <dgm:prSet presAssocID="{308350CC-22F8-478A-8A82-298004F1F691}" presName="node" presStyleLbl="node1" presStyleIdx="4" presStyleCnt="5">
        <dgm:presLayoutVars>
          <dgm:bulletEnabled val="1"/>
        </dgm:presLayoutVars>
      </dgm:prSet>
      <dgm:spPr/>
    </dgm:pt>
  </dgm:ptLst>
  <dgm:cxnLst>
    <dgm:cxn modelId="{835B651B-0DC2-4FB1-9954-D308B175C368}" type="presOf" srcId="{A9214627-B344-4795-9C1D-C18FA1DCC4C9}" destId="{D91E1961-3657-4101-9869-4BD8603E4FF8}" srcOrd="0" destOrd="0" presId="urn:microsoft.com/office/officeart/2005/8/layout/default"/>
    <dgm:cxn modelId="{C2097223-A817-4812-A548-D260CE63AE1F}" type="presOf" srcId="{BC98C1DE-2ABE-40B0-BAD0-B7EA94187BE5}" destId="{573977AF-B64C-4371-B5CE-EC1DE7D36841}" srcOrd="0" destOrd="0" presId="urn:microsoft.com/office/officeart/2005/8/layout/default"/>
    <dgm:cxn modelId="{EE339536-AB90-4B30-86A1-719D69CC7E89}" type="presOf" srcId="{308350CC-22F8-478A-8A82-298004F1F691}" destId="{56B33050-55BE-4643-A150-BE167A477BFE}" srcOrd="0" destOrd="0" presId="urn:microsoft.com/office/officeart/2005/8/layout/default"/>
    <dgm:cxn modelId="{1493535E-924A-4869-949C-879D59AC2555}" type="presOf" srcId="{A573C36F-5875-4CB1-BCC6-B0D9F80D1518}" destId="{F31C8706-E787-4A2C-8486-B7375CABFB5D}" srcOrd="0" destOrd="0" presId="urn:microsoft.com/office/officeart/2005/8/layout/default"/>
    <dgm:cxn modelId="{BD38FC66-3D83-416A-A9F0-59F273E42D4B}" srcId="{A9214627-B344-4795-9C1D-C18FA1DCC4C9}" destId="{308350CC-22F8-478A-8A82-298004F1F691}" srcOrd="4" destOrd="0" parTransId="{3AC58FD0-0F7E-4D97-AEF0-3F721B93FF88}" sibTransId="{152A1793-1FD3-4BB6-8C1D-32B57CCAD357}"/>
    <dgm:cxn modelId="{EF265D72-F2CF-4E6D-95CB-60508AC923CA}" srcId="{A9214627-B344-4795-9C1D-C18FA1DCC4C9}" destId="{A573C36F-5875-4CB1-BCC6-B0D9F80D1518}" srcOrd="1" destOrd="0" parTransId="{60B3FFB0-DFD9-4EC3-9B3C-BA40D4C20709}" sibTransId="{176AFF48-BC43-4D30-92D4-DD221F67B79C}"/>
    <dgm:cxn modelId="{A9EF26A2-845D-46B1-B550-1CB974E90C14}" srcId="{A9214627-B344-4795-9C1D-C18FA1DCC4C9}" destId="{FAA078F4-DA30-4DAE-B00A-F09A81B57E2A}" srcOrd="2" destOrd="0" parTransId="{27BBC03C-4AEA-4556-A8E7-5E8E20C364AB}" sibTransId="{A0BDF93B-A5E3-4CF2-98BF-4CACCD862496}"/>
    <dgm:cxn modelId="{49A56AA3-2B78-4E5F-B83B-5B0EB1C6FC9F}" type="presOf" srcId="{FAA078F4-DA30-4DAE-B00A-F09A81B57E2A}" destId="{15E9ADA5-88F0-408B-B6E1-4B50ADE25C10}" srcOrd="0" destOrd="0" presId="urn:microsoft.com/office/officeart/2005/8/layout/default"/>
    <dgm:cxn modelId="{826D11BB-78FD-49F4-84FF-C74EA76EFF2F}" type="presOf" srcId="{E99DB004-12E7-4A35-944E-F477E09DEF98}" destId="{DE0F88C0-EC48-42FD-8FEA-EC9BE606BB03}" srcOrd="0" destOrd="0" presId="urn:microsoft.com/office/officeart/2005/8/layout/default"/>
    <dgm:cxn modelId="{906A77C3-1A7F-4DF8-BF84-9F1D88CCFE30}" srcId="{A9214627-B344-4795-9C1D-C18FA1DCC4C9}" destId="{BC98C1DE-2ABE-40B0-BAD0-B7EA94187BE5}" srcOrd="3" destOrd="0" parTransId="{D87CD535-E5D6-40CE-AE2F-5CED3D80D3FE}" sibTransId="{2CBF6842-4075-48A6-A6E0-D568CDACB46E}"/>
    <dgm:cxn modelId="{A88FACDE-671C-4D0E-BE7E-A4650800A54E}" srcId="{A9214627-B344-4795-9C1D-C18FA1DCC4C9}" destId="{E99DB004-12E7-4A35-944E-F477E09DEF98}" srcOrd="0" destOrd="0" parTransId="{BF7B8BB7-00FE-4A33-975C-70719759403F}" sibTransId="{167C44B4-E5AE-4F89-B257-E99D7C413B72}"/>
    <dgm:cxn modelId="{6BD62E08-3162-4785-B636-783CEA599452}" type="presParOf" srcId="{D91E1961-3657-4101-9869-4BD8603E4FF8}" destId="{DE0F88C0-EC48-42FD-8FEA-EC9BE606BB03}" srcOrd="0" destOrd="0" presId="urn:microsoft.com/office/officeart/2005/8/layout/default"/>
    <dgm:cxn modelId="{ADB7D709-4B84-43DE-A10C-CF4D76323B6C}" type="presParOf" srcId="{D91E1961-3657-4101-9869-4BD8603E4FF8}" destId="{2486677C-BA8F-4A95-89F8-C37049DDEB18}" srcOrd="1" destOrd="0" presId="urn:microsoft.com/office/officeart/2005/8/layout/default"/>
    <dgm:cxn modelId="{BC128F15-C4AE-4CA8-8886-86C86157D943}" type="presParOf" srcId="{D91E1961-3657-4101-9869-4BD8603E4FF8}" destId="{F31C8706-E787-4A2C-8486-B7375CABFB5D}" srcOrd="2" destOrd="0" presId="urn:microsoft.com/office/officeart/2005/8/layout/default"/>
    <dgm:cxn modelId="{122CE19F-7C6F-4EAC-BEAA-28E2FB42F19E}" type="presParOf" srcId="{D91E1961-3657-4101-9869-4BD8603E4FF8}" destId="{15FD96CA-1B25-4DEA-8C41-969ABCE86A23}" srcOrd="3" destOrd="0" presId="urn:microsoft.com/office/officeart/2005/8/layout/default"/>
    <dgm:cxn modelId="{75BCFD54-EE8F-4B9A-95FD-DA2721C7E719}" type="presParOf" srcId="{D91E1961-3657-4101-9869-4BD8603E4FF8}" destId="{15E9ADA5-88F0-408B-B6E1-4B50ADE25C10}" srcOrd="4" destOrd="0" presId="urn:microsoft.com/office/officeart/2005/8/layout/default"/>
    <dgm:cxn modelId="{916EBCEA-BB8A-4A8B-89D8-140F956330E3}" type="presParOf" srcId="{D91E1961-3657-4101-9869-4BD8603E4FF8}" destId="{D66FBAF3-ABD4-4EC0-AA31-0523DF967C93}" srcOrd="5" destOrd="0" presId="urn:microsoft.com/office/officeart/2005/8/layout/default"/>
    <dgm:cxn modelId="{C3CA0A67-8532-40F2-9850-34FE3EFF8B8D}" type="presParOf" srcId="{D91E1961-3657-4101-9869-4BD8603E4FF8}" destId="{573977AF-B64C-4371-B5CE-EC1DE7D36841}" srcOrd="6" destOrd="0" presId="urn:microsoft.com/office/officeart/2005/8/layout/default"/>
    <dgm:cxn modelId="{BA0FF614-7759-4BED-8BD5-883B7C7C2A03}" type="presParOf" srcId="{D91E1961-3657-4101-9869-4BD8603E4FF8}" destId="{CCFBD5A7-0F1C-4CC5-BA4F-C98701A94E08}" srcOrd="7" destOrd="0" presId="urn:microsoft.com/office/officeart/2005/8/layout/default"/>
    <dgm:cxn modelId="{124AEA6C-B202-4053-9695-C28A42D703EE}" type="presParOf" srcId="{D91E1961-3657-4101-9869-4BD8603E4FF8}" destId="{56B33050-55BE-4643-A150-BE167A477BF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F88C0-EC48-42FD-8FEA-EC9BE606BB03}">
      <dsp:nvSpPr>
        <dsp:cNvPr id="0" name=""/>
        <dsp:cNvSpPr/>
      </dsp:nvSpPr>
      <dsp:spPr>
        <a:xfrm>
          <a:off x="0" y="577677"/>
          <a:ext cx="2418848" cy="1451309"/>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More likely to believe e-cigarettes will help them quit smoking</a:t>
          </a:r>
        </a:p>
      </dsp:txBody>
      <dsp:txXfrm>
        <a:off x="0" y="577677"/>
        <a:ext cx="2418848" cy="1451309"/>
      </dsp:txXfrm>
    </dsp:sp>
    <dsp:sp modelId="{F31C8706-E787-4A2C-8486-B7375CABFB5D}">
      <dsp:nvSpPr>
        <dsp:cNvPr id="0" name=""/>
        <dsp:cNvSpPr/>
      </dsp:nvSpPr>
      <dsp:spPr>
        <a:xfrm>
          <a:off x="2660733" y="577677"/>
          <a:ext cx="2418848" cy="145130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 vulnerable group for high e-cigarette use </a:t>
          </a:r>
        </a:p>
        <a:p>
          <a:pPr marL="0" lvl="0" indent="0" algn="ctr" defTabSz="933450">
            <a:lnSpc>
              <a:spcPct val="90000"/>
            </a:lnSpc>
            <a:spcBef>
              <a:spcPct val="0"/>
            </a:spcBef>
            <a:spcAft>
              <a:spcPct val="35000"/>
            </a:spcAft>
            <a:buNone/>
          </a:pPr>
          <a:r>
            <a:rPr lang="en-US" sz="2100" kern="1200" dirty="0"/>
            <a:t>(</a:t>
          </a:r>
          <a:r>
            <a:rPr lang="en-US" sz="2100" kern="1200" dirty="0">
              <a:solidFill>
                <a:schemeClr val="bg1"/>
              </a:solidFill>
            </a:rPr>
            <a:t>22% versus 8%)</a:t>
          </a:r>
        </a:p>
      </dsp:txBody>
      <dsp:txXfrm>
        <a:off x="2660733" y="577677"/>
        <a:ext cx="2418848" cy="1451309"/>
      </dsp:txXfrm>
    </dsp:sp>
    <dsp:sp modelId="{15E9ADA5-88F0-408B-B6E1-4B50ADE25C10}">
      <dsp:nvSpPr>
        <dsp:cNvPr id="0" name=""/>
        <dsp:cNvSpPr/>
      </dsp:nvSpPr>
      <dsp:spPr>
        <a:xfrm>
          <a:off x="5321467" y="577677"/>
          <a:ext cx="2418848" cy="145130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2x as likely to have tried e-cigarettes </a:t>
          </a:r>
        </a:p>
      </dsp:txBody>
      <dsp:txXfrm>
        <a:off x="5321467" y="577677"/>
        <a:ext cx="2418848" cy="1451309"/>
      </dsp:txXfrm>
    </dsp:sp>
    <dsp:sp modelId="{573977AF-B64C-4371-B5CE-EC1DE7D36841}">
      <dsp:nvSpPr>
        <dsp:cNvPr id="0" name=""/>
        <dsp:cNvSpPr/>
      </dsp:nvSpPr>
      <dsp:spPr>
        <a:xfrm>
          <a:off x="1330366" y="2270871"/>
          <a:ext cx="2418848" cy="145130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3x as likely to be current users</a:t>
          </a:r>
        </a:p>
      </dsp:txBody>
      <dsp:txXfrm>
        <a:off x="1330366" y="2270871"/>
        <a:ext cx="2418848" cy="1451309"/>
      </dsp:txXfrm>
    </dsp:sp>
    <dsp:sp modelId="{56B33050-55BE-4643-A150-BE167A477BFE}">
      <dsp:nvSpPr>
        <dsp:cNvPr id="0" name=""/>
        <dsp:cNvSpPr/>
      </dsp:nvSpPr>
      <dsp:spPr>
        <a:xfrm>
          <a:off x="3991100" y="2270871"/>
          <a:ext cx="2418848" cy="1451309"/>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Often combine e-cigs with combustible cigarettes</a:t>
          </a:r>
        </a:p>
      </dsp:txBody>
      <dsp:txXfrm>
        <a:off x="3991100" y="2270871"/>
        <a:ext cx="2418848" cy="14513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790F27-D03A-4FE2-9C43-044F05E80D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B4EF4C1-77E2-45B3-B4B1-7D60C482A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F70FC0-9ED1-4B4C-B209-7B9A533461A6}" type="datetimeFigureOut">
              <a:rPr lang="en-US" smtClean="0"/>
              <a:t>7/31/2025</a:t>
            </a:fld>
            <a:endParaRPr lang="en-US"/>
          </a:p>
        </p:txBody>
      </p:sp>
      <p:sp>
        <p:nvSpPr>
          <p:cNvPr id="4" name="Footer Placeholder 3">
            <a:extLst>
              <a:ext uri="{FF2B5EF4-FFF2-40B4-BE49-F238E27FC236}">
                <a16:creationId xmlns:a16="http://schemas.microsoft.com/office/drawing/2014/main" id="{2D7DC007-B87D-4445-8BAC-F137E6D2E8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636F81-D996-4205-A131-F3907CF02F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AA3F67-1557-4699-9A85-3348B1DF6F57}" type="slidenum">
              <a:rPr lang="en-US" smtClean="0"/>
              <a:t>‹#›</a:t>
            </a:fld>
            <a:endParaRPr lang="en-US"/>
          </a:p>
        </p:txBody>
      </p:sp>
    </p:spTree>
    <p:extLst>
      <p:ext uri="{BB962C8B-B14F-4D97-AF65-F5344CB8AC3E}">
        <p14:creationId xmlns:p14="http://schemas.microsoft.com/office/powerpoint/2010/main" val="3115044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FC1D0-3DBD-4798-85B0-090F50CCB8A2}" type="datetimeFigureOut">
              <a:rPr lang="en-US" smtClean="0"/>
              <a:t>7/31/2025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19336-2906-4128-B97B-BA22E08C9438}" type="slidenum">
              <a:rPr lang="en-US" smtClean="0"/>
              <a:t>‹#›</a:t>
            </a:fld>
            <a:endParaRPr lang="en-US"/>
          </a:p>
        </p:txBody>
      </p:sp>
    </p:spTree>
    <p:extLst>
      <p:ext uri="{BB962C8B-B14F-4D97-AF65-F5344CB8AC3E}">
        <p14:creationId xmlns:p14="http://schemas.microsoft.com/office/powerpoint/2010/main" val="738423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logs.cdc.gov/nchs/2023/05/18/7365/"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cdc.gov/tobacco/data_statistics/sgr/50th-anniversary/index.htm" TargetMode="External"/><Relationship Id="rId4" Type="http://schemas.openxmlformats.org/officeDocument/2006/relationships/hyperlink" Target="https://www.cdc.gov/tobacco/data_statistics/fact_sheets/adult_data/cig_smoking/index.ht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industrydocuments.ucsf.edu/tobacco/"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ncbi.nlm.nih.gov/pmc/articles/PMC2632440/" TargetMode="External"/><Relationship Id="rId4" Type="http://schemas.openxmlformats.org/officeDocument/2006/relationships/hyperlink" Target="https://escholarship.org/uc/item/73d0x34w#page-7"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ehavioral.net/article/snuffing-out-tobacco-dependenc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okingcessationleadership.ucsf.edu/behavioral-health/resources/factsheet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19336-2906-4128-B97B-BA22E08C9438}" type="slidenum">
              <a:rPr lang="en-US" smtClean="0"/>
              <a:t>1</a:t>
            </a:fld>
            <a:endParaRPr lang="en-US"/>
          </a:p>
        </p:txBody>
      </p:sp>
    </p:spTree>
    <p:extLst>
      <p:ext uri="{BB962C8B-B14F-4D97-AF65-F5344CB8AC3E}">
        <p14:creationId xmlns:p14="http://schemas.microsoft.com/office/powerpoint/2010/main" val="1988501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here is a visual </a:t>
            </a:r>
            <a:r>
              <a:rPr lang="en-US" dirty="0"/>
              <a:t>representation of tobacco use co-occurring with behavioral health conditions</a:t>
            </a:r>
          </a:p>
          <a:p>
            <a:pPr marL="171450" indent="-171450">
              <a:buFont typeface="Arial" panose="020B0604020202020204" pitchFamily="34" charset="0"/>
              <a:buChar char="•"/>
            </a:pPr>
            <a:r>
              <a:rPr lang="en-US" dirty="0"/>
              <a:t>Individuals who use tobacco are </a:t>
            </a:r>
            <a:r>
              <a:rPr lang="en-US" i="1" dirty="0"/>
              <a:t>more likely </a:t>
            </a:r>
            <a:r>
              <a:rPr lang="en-US" dirty="0"/>
              <a:t>to use other substances, such as methamphetamines, cocaine, and opiates.</a:t>
            </a:r>
          </a:p>
          <a:p>
            <a:pPr marL="171450" indent="-171450">
              <a:buFont typeface="Arial" panose="020B0604020202020204" pitchFamily="34" charset="0"/>
              <a:buChar char="•"/>
            </a:pPr>
            <a:r>
              <a:rPr lang="en-US" dirty="0"/>
              <a:t>And for all of these here, they are all above the national and Indiana’s average rate</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Interesting Fact: </a:t>
            </a:r>
            <a:r>
              <a:rPr lang="en-US" dirty="0"/>
              <a:t>Founders of Alcoholics Anonymous (1935), Bill Wilson (D:1971), and Dr. Bob Smith (d: 1950), died of tobacco-related diseases – lung cancer and emphysema.  </a:t>
            </a:r>
          </a:p>
          <a:p>
            <a:endParaRPr lang="en-US" dirty="0"/>
          </a:p>
        </p:txBody>
      </p:sp>
      <p:sp>
        <p:nvSpPr>
          <p:cNvPr id="4" name="Slide Number Placeholder 3"/>
          <p:cNvSpPr>
            <a:spLocks noGrp="1"/>
          </p:cNvSpPr>
          <p:nvPr>
            <p:ph type="sldNum" sz="quarter" idx="10"/>
          </p:nvPr>
        </p:nvSpPr>
        <p:spPr/>
        <p:txBody>
          <a:bodyPr/>
          <a:lstStyle/>
          <a:p>
            <a:fld id="{62319336-2906-4128-B97B-BA22E08C9438}" type="slidenum">
              <a:rPr lang="en-US" smtClean="0"/>
              <a:t>10</a:t>
            </a:fld>
            <a:endParaRPr lang="en-US"/>
          </a:p>
        </p:txBody>
      </p:sp>
    </p:spTree>
    <p:extLst>
      <p:ext uri="{BB962C8B-B14F-4D97-AF65-F5344CB8AC3E}">
        <p14:creationId xmlns:p14="http://schemas.microsoft.com/office/powerpoint/2010/main" val="2243434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Cigarette smoking remains the Leading Cause of Preventable illness, death, and Disability in the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latin typeface="+mn-lt"/>
              </a:rPr>
              <a:t>*click* The</a:t>
            </a:r>
            <a:r>
              <a:rPr lang="en-US" sz="1100" b="1" baseline="0" dirty="0">
                <a:latin typeface="+mn-lt"/>
              </a:rPr>
              <a:t> number of deaths from AIDS, Obesity, Alcohol, MV accidents, Homicide, Drug Induced and Suicide COMBINED don’t come close to the number of deaths from smoking.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baseline="0" dirty="0">
                <a:latin typeface="+mn-lt"/>
              </a:rPr>
              <a:t>*click* </a:t>
            </a:r>
            <a:r>
              <a:rPr lang="en-US" sz="1100" dirty="0">
                <a:latin typeface="+mn-lt"/>
              </a:rPr>
              <a:t>AND Nearly half of all adult deaths from tobacco use are among those with behavioral health conditions</a:t>
            </a:r>
          </a:p>
          <a:p>
            <a:pPr marL="171450" indent="-171450">
              <a:buFont typeface="Arial" panose="020B0604020202020204" pitchFamily="34" charset="0"/>
              <a:buChar char="•"/>
            </a:pPr>
            <a:r>
              <a:rPr lang="en-US" sz="1100" b="0" i="0" u="none" strike="noStrike" kern="1200" baseline="0" dirty="0">
                <a:solidFill>
                  <a:schemeClr val="tx1"/>
                </a:solidFill>
                <a:latin typeface="+mn-lt"/>
                <a:ea typeface="+mn-ea"/>
                <a:cs typeface="+mn-cs"/>
              </a:rPr>
              <a:t>It is estimated that the lifespan is reduced by up to 25 years for adults with a mental health</a:t>
            </a:r>
          </a:p>
          <a:p>
            <a:r>
              <a:rPr lang="en-US" sz="1100" b="0" i="0" u="none" strike="noStrike" kern="1200" baseline="0" dirty="0">
                <a:solidFill>
                  <a:schemeClr val="tx1"/>
                </a:solidFill>
                <a:latin typeface="+mn-lt"/>
                <a:ea typeface="+mn-ea"/>
                <a:cs typeface="+mn-cs"/>
              </a:rPr>
              <a:t>diagnosis, largely due to tobacco‐related illnesses such as cardiovascular disease, pulmonary disease and cancers.</a:t>
            </a:r>
          </a:p>
          <a:p>
            <a:pPr marL="171450" indent="-171450">
              <a:buFont typeface="Arial" panose="020B0604020202020204" pitchFamily="34" charset="0"/>
              <a:buChar char="•"/>
            </a:pPr>
            <a:r>
              <a:rPr lang="en-US" sz="1100" b="0" i="0" u="none" strike="noStrike" kern="1200" baseline="0" dirty="0">
                <a:solidFill>
                  <a:schemeClr val="tx1"/>
                </a:solidFill>
                <a:latin typeface="+mn-lt"/>
                <a:ea typeface="+mn-ea"/>
                <a:cs typeface="+mn-cs"/>
              </a:rPr>
              <a:t> In addition to heightened negative health consequences, tobacco smoke also impacts psychiatric treatment by reducing the effectiveness of many medications.</a:t>
            </a:r>
            <a:endParaRPr lang="en-US" sz="11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n-lt"/>
              </a:rPr>
              <a:t>-------from other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n-lt"/>
              </a:rPr>
              <a:t>This injustice – what we have just seen and reviewed – results in significant deaths related to tobacco use, as more than 480,000 deaths each year are the direct impact of tobacco use.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n-lt"/>
              </a:rPr>
              <a:t>Tobacco use is the LEADING cause of preventable disease, disability, and death in the United States  Each year, over 480,000 deaths are attributed to cigarette smoking. And almost half of those deaths are among consumers with behavioral health condition.  We know that smoking harms nearly every organ of the body and that tobacco smoke is a known carcinogen, meaning we know it has chemicals that are known to cause cancer in humans.   Despite this alarming number, there are people still struggling with tobacco addiction and need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u="sng" kern="100" dirty="0">
                <a:solidFill>
                  <a:srgbClr val="0563C1"/>
                </a:solidFill>
                <a:effectLst/>
                <a:latin typeface="+mn-lt"/>
                <a:ea typeface="Calibri" panose="020F0502020204030204" pitchFamily="34" charset="0"/>
                <a:cs typeface="Times New Roman" panose="02020603050405020304" pitchFamily="18" charset="0"/>
                <a:hlinkClick r:id="rId3"/>
              </a:rPr>
              <a:t>https://blogs.cdc.gov/nchs/2023/05/18/7365/</a:t>
            </a:r>
            <a:r>
              <a:rPr lang="en-US" sz="1100" kern="100" dirty="0">
                <a:effectLst/>
                <a:latin typeface="+mn-lt"/>
                <a:ea typeface="Calibri" panose="020F0502020204030204" pitchFamily="34" charset="0"/>
                <a:cs typeface="Times New Roman" panose="02020603050405020304" pitchFamily="18" charset="0"/>
              </a:rPr>
              <a:t>, published 05-18-2023; </a:t>
            </a:r>
            <a:r>
              <a:rPr lang="en-US" sz="1100" u="sng" kern="100" dirty="0">
                <a:solidFill>
                  <a:srgbClr val="0563C1"/>
                </a:solidFill>
                <a:effectLst/>
                <a:latin typeface="+mn-lt"/>
                <a:ea typeface="Calibri" panose="020F0502020204030204" pitchFamily="34" charset="0"/>
                <a:cs typeface="Times New Roman" panose="02020603050405020304" pitchFamily="18" charset="0"/>
                <a:hlinkClick r:id="rId4"/>
              </a:rPr>
              <a:t>https://www.cdc.gov/tobacco/data_statistics/fact_sheets/adult_data/cig_smoking/index.htm</a:t>
            </a:r>
            <a:r>
              <a:rPr lang="en-US" sz="1100" kern="100" dirty="0">
                <a:effectLst/>
                <a:latin typeface="+mn-lt"/>
                <a:ea typeface="Calibri" panose="020F0502020204030204" pitchFamily="34" charset="0"/>
                <a:cs typeface="Times New Roman" panose="02020603050405020304" pitchFamily="18" charset="0"/>
              </a:rPr>
              <a:t>; accessed 4/15/24.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mn-lt"/>
            </a:endParaRPr>
          </a:p>
          <a:p>
            <a:r>
              <a:rPr lang="en-US" sz="1100" dirty="0">
                <a:solidFill>
                  <a:schemeClr val="tx1">
                    <a:lumMod val="60000"/>
                    <a:lumOff val="40000"/>
                  </a:schemeClr>
                </a:solidFill>
                <a:latin typeface="+mn-lt"/>
              </a:rPr>
              <a:t>*Est. number of current adult cigarette </a:t>
            </a:r>
            <a:r>
              <a:rPr lang="en-US" sz="1100" dirty="0">
                <a:effectLst/>
                <a:latin typeface="+mn-lt"/>
                <a:ea typeface="Times New Roman" panose="02020603050405020304" pitchFamily="18" charset="0"/>
              </a:rPr>
              <a:t>persons that smoke or use tobacco products</a:t>
            </a:r>
            <a:r>
              <a:rPr lang="en-US" sz="1100" dirty="0">
                <a:solidFill>
                  <a:schemeClr val="tx1">
                    <a:lumMod val="60000"/>
                    <a:lumOff val="40000"/>
                  </a:schemeClr>
                </a:solidFill>
                <a:latin typeface="+mn-lt"/>
              </a:rPr>
              <a:t> aged 35 years and older who die each year from smoking related-diseases.</a:t>
            </a:r>
          </a:p>
          <a:p>
            <a:endParaRPr lang="en-US" sz="1100" dirty="0">
              <a:solidFill>
                <a:schemeClr val="tx1">
                  <a:lumMod val="60000"/>
                  <a:lumOff val="40000"/>
                </a:schemeClr>
              </a:solidFill>
              <a:latin typeface="+mn-lt"/>
            </a:endParaRPr>
          </a:p>
          <a:p>
            <a:pPr algn="l"/>
            <a:r>
              <a:rPr lang="en-US" sz="1100" dirty="0">
                <a:solidFill>
                  <a:schemeClr val="tx1">
                    <a:lumMod val="60000"/>
                    <a:lumOff val="40000"/>
                  </a:schemeClr>
                </a:solidFill>
                <a:latin typeface="+mn-lt"/>
              </a:rPr>
              <a:t>CDC. </a:t>
            </a:r>
            <a:r>
              <a:rPr lang="en-US" sz="1100" b="0" i="0" dirty="0">
                <a:solidFill>
                  <a:srgbClr val="222222"/>
                </a:solidFill>
                <a:effectLst/>
                <a:latin typeface="+mn-lt"/>
              </a:rPr>
              <a:t>Tobacco-Related Mortality. </a:t>
            </a:r>
            <a:r>
              <a:rPr lang="en-US" sz="1100" dirty="0">
                <a:solidFill>
                  <a:schemeClr val="tx1">
                    <a:lumMod val="60000"/>
                    <a:lumOff val="40000"/>
                  </a:schemeClr>
                </a:solidFill>
                <a:latin typeface="+mn-lt"/>
              </a:rPr>
              <a:t>https://www.cdc.gov/tobacco/data_statistics/fact_sheets/health_effects/tobacco_related_mortality/index.htm. </a:t>
            </a:r>
            <a:r>
              <a:rPr lang="en-US" sz="1100" dirty="0">
                <a:solidFill>
                  <a:schemeClr val="bg1">
                    <a:lumMod val="75000"/>
                  </a:schemeClr>
                </a:solidFill>
                <a:latin typeface="+mn-lt"/>
              </a:rPr>
              <a:t>Atlanta: U.S. Department of Health and Human Services, Centers for Disease Control and Prevention, National Center for Chronic Disease Prevention and Health Promotion, Office on Smoking and Health. </a:t>
            </a:r>
            <a:r>
              <a:rPr lang="en-US" sz="1100" dirty="0">
                <a:solidFill>
                  <a:schemeClr val="tx1">
                    <a:lumMod val="60000"/>
                    <a:lumOff val="40000"/>
                  </a:schemeClr>
                </a:solidFill>
                <a:latin typeface="+mn-lt"/>
              </a:rPr>
              <a:t>Accessed 10/19/2022.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a:p>
            <a:pPr marL="0" marR="0">
              <a:lnSpc>
                <a:spcPct val="107000"/>
              </a:lnSpc>
              <a:spcBef>
                <a:spcPts val="0"/>
              </a:spcBef>
              <a:spcAft>
                <a:spcPts val="800"/>
              </a:spcAft>
            </a:pPr>
            <a:r>
              <a:rPr lang="en-US" dirty="0"/>
              <a:t>This injustice – what we have just seen and reviewed – results in significant deaths related to tobacco use, as more than 480,000 deaths each year are the direct impact of tobacco use.</a:t>
            </a:r>
          </a:p>
          <a:p>
            <a:pPr marL="0" marR="0">
              <a:lnSpc>
                <a:spcPct val="107000"/>
              </a:lnSpc>
              <a:spcBef>
                <a:spcPts val="0"/>
              </a:spcBef>
              <a:spcAft>
                <a:spcPts val="800"/>
              </a:spcAft>
            </a:pPr>
            <a:endParaRPr lang="en-US" dirty="0"/>
          </a:p>
          <a:p>
            <a:r>
              <a:rPr lang="en-US" dirty="0"/>
              <a:t>Tobacco use is the LEADING cause of preventable disease, disability, and death in the United States  Each year, over 480,000 deaths are attributed to cigarette smoking. And almost half of those deaths are among consumers with behavioral health condition.  We know that smoking harms nearly every organ of the body and that tobacco smoke is a known carcinogen, meaning we know it has chemicals that are known to cause cancer in humans.   Despite this alarming number, there are people still struggling with tobacco addiction and need treatment.</a:t>
            </a:r>
          </a:p>
          <a:p>
            <a:endParaRPr lang="en-US" dirty="0"/>
          </a:p>
          <a:p>
            <a:r>
              <a:rPr lang="en-US" sz="2000" dirty="0">
                <a:solidFill>
                  <a:schemeClr val="tx1">
                    <a:lumMod val="60000"/>
                    <a:lumOff val="40000"/>
                  </a:schemeClr>
                </a:solidFill>
              </a:rPr>
              <a:t>*Est. number of current adult cigarette smokers aged 35 years and older who die each year from smoking related-diseases.</a:t>
            </a:r>
          </a:p>
          <a:p>
            <a:endParaRPr lang="en-US" sz="2000" dirty="0">
              <a:solidFill>
                <a:schemeClr val="tx1">
                  <a:lumMod val="60000"/>
                  <a:lumOff val="40000"/>
                </a:schemeClr>
              </a:solidFill>
            </a:endParaRPr>
          </a:p>
          <a:p>
            <a:pPr algn="l"/>
            <a:r>
              <a:rPr lang="en-US" sz="2000" dirty="0">
                <a:solidFill>
                  <a:schemeClr val="tx1">
                    <a:lumMod val="60000"/>
                    <a:lumOff val="40000"/>
                  </a:schemeClr>
                </a:solidFill>
              </a:rPr>
              <a:t>CDC. </a:t>
            </a:r>
            <a:r>
              <a:rPr lang="en-US" sz="3200" b="0" i="0" dirty="0">
                <a:solidFill>
                  <a:srgbClr val="222222"/>
                </a:solidFill>
                <a:effectLst/>
                <a:latin typeface="Open Sans" panose="020B0606030504020204" pitchFamily="34" charset="0"/>
              </a:rPr>
              <a:t>Tobacco-Related Mortality. </a:t>
            </a:r>
            <a:r>
              <a:rPr lang="en-US" sz="2000" dirty="0">
                <a:solidFill>
                  <a:schemeClr val="tx1">
                    <a:lumMod val="60000"/>
                    <a:lumOff val="40000"/>
                  </a:schemeClr>
                </a:solidFill>
              </a:rPr>
              <a:t>https://www.cdc.gov/tobacco/data_statistics/fact_sheets/health_effects/tobacco_related_mortality/index.htm. </a:t>
            </a:r>
            <a:r>
              <a:rPr lang="en-US" sz="2000" dirty="0">
                <a:solidFill>
                  <a:schemeClr val="bg1">
                    <a:lumMod val="75000"/>
                  </a:schemeClr>
                </a:solidFill>
              </a:rPr>
              <a:t>Atlanta: U.S. Department of Health and Human Services, Centers for Disease Control and Prevention, National Center for Chronic Disease Prevention and Health Promotion, Office on Smoking and Health. </a:t>
            </a:r>
            <a:r>
              <a:rPr lang="en-US" sz="2000" dirty="0">
                <a:solidFill>
                  <a:schemeClr val="tx1">
                    <a:lumMod val="60000"/>
                    <a:lumOff val="40000"/>
                  </a:schemeClr>
                </a:solidFill>
              </a:rPr>
              <a:t>Accessed 10/19/2022. </a:t>
            </a:r>
          </a:p>
          <a:p>
            <a:endParaRPr lang="en-US" sz="2000" dirty="0">
              <a:solidFill>
                <a:schemeClr val="tx1">
                  <a:lumMod val="60000"/>
                  <a:lumOff val="40000"/>
                </a:schemeClr>
              </a:solidFill>
            </a:endParaRPr>
          </a:p>
          <a:p>
            <a:r>
              <a:rPr lang="en-US" sz="1200" dirty="0">
                <a:solidFill>
                  <a:schemeClr val="bg1">
                    <a:lumMod val="75000"/>
                  </a:schemeClr>
                </a:solidFill>
              </a:rPr>
              <a:t>U.S. Department of Health and Human Services. </a:t>
            </a:r>
            <a:r>
              <a:rPr lang="en-US" sz="1200" u="sng" dirty="0">
                <a:solidFill>
                  <a:schemeClr val="bg1">
                    <a:lumMod val="75000"/>
                  </a:schemeClr>
                </a:solidFill>
                <a:hlinkClick r:id="rId5"/>
              </a:rPr>
              <a:t>The Health Consequences of Smoking—50 Years of Progress. A Report of the Surgeon General</a:t>
            </a:r>
            <a:r>
              <a:rPr lang="en-US" sz="1200" dirty="0">
                <a:solidFill>
                  <a:schemeClr val="bg1">
                    <a:lumMod val="75000"/>
                  </a:schemeClr>
                </a:solidFill>
              </a:rPr>
              <a:t>. Atlanta: U.S. Department of Health and Human Services, Centers for Disease Control and Prevention, National Center for Chronic Disease Prevention and Health Promotion, Office on Smoking and Health, 2014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2319336-2906-4128-B97B-BA22E08C9438}" type="slidenum">
              <a:rPr lang="en-US" smtClean="0"/>
              <a:t>11</a:t>
            </a:fld>
            <a:endParaRPr lang="en-US"/>
          </a:p>
        </p:txBody>
      </p:sp>
    </p:spTree>
    <p:extLst>
      <p:ext uri="{BB962C8B-B14F-4D97-AF65-F5344CB8AC3E}">
        <p14:creationId xmlns:p14="http://schemas.microsoft.com/office/powerpoint/2010/main" val="724859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Studies have shown, people with BH challenges are:</a:t>
            </a:r>
          </a:p>
          <a:p>
            <a:endParaRPr lang="en-US" dirty="0"/>
          </a:p>
          <a:p>
            <a:pPr marL="171450" indent="-171450">
              <a:buFont typeface="Arial" panose="020B0604020202020204" pitchFamily="34" charset="0"/>
              <a:buChar char="•"/>
            </a:pPr>
            <a:r>
              <a:rPr lang="en-US" dirty="0"/>
              <a:t>a vulnerable group for high e-cigarette 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People with these challenges, like depression &amp; anxiety, are twice as likely to have tried e-cigarettes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Three times as likely to be current users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Often folks combine e-cigs with combustible cigarettes, </a:t>
            </a:r>
            <a:r>
              <a:rPr lang="en-US" b="0" i="0" dirty="0">
                <a:solidFill>
                  <a:srgbClr val="404040"/>
                </a:solidFill>
                <a:effectLst/>
                <a:latin typeface="Open Sans" panose="020B0606030504020204" pitchFamily="34" charset="0"/>
              </a:rPr>
              <a:t>which put them at more risk for nicotine addiction and susceptible to the effects of traditional tobacco.</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Are more likely to believe e-cigarettes will help them quit smoking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Unfortunately, there is a lack of long-term research out there that tells us how inhaling these chemicals into our bodies over long periods of time will affect our health will affect our lungs. But we do know most all e-cigarettes contain nicotine, and we know that nicotine is highly addictive.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lumMod val="75000"/>
                  </a:schemeClr>
                </a:solidFill>
              </a:rPr>
              <a:t>22% versus 8%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Calibri" panose="020F0502020204030204" pitchFamily="34" charset="0"/>
                <a:cs typeface="Times New Roman" panose="02020603050405020304" pitchFamily="18" charset="0"/>
              </a:rPr>
              <a:t>**IN specific**</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BA1AE98-8BFA-4BB9-B857-DFB535B4A91E}" type="slidenum">
              <a:rPr lang="en-US" smtClean="0"/>
              <a:t>12</a:t>
            </a:fld>
            <a:endParaRPr lang="en-US"/>
          </a:p>
        </p:txBody>
      </p:sp>
    </p:spTree>
    <p:extLst>
      <p:ext uri="{BB962C8B-B14F-4D97-AF65-F5344CB8AC3E}">
        <p14:creationId xmlns:p14="http://schemas.microsoft.com/office/powerpoint/2010/main" val="3687196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dirty="0"/>
              <a:t>note that nicotine has not been directly found to cause mental health conditions, however new peer–reviewed studies have found that:</a:t>
            </a:r>
          </a:p>
          <a:p>
            <a:pPr marL="800100" lvl="1" indent="-342900">
              <a:buFont typeface="Arial" panose="020B0604020202020204" pitchFamily="34" charset="0"/>
              <a:buChar char="•"/>
            </a:pPr>
            <a:r>
              <a:rPr lang="en-US" sz="1100" b="1" dirty="0">
                <a:solidFill>
                  <a:schemeClr val="accent1"/>
                </a:solidFill>
              </a:rPr>
              <a:t>Nicotine can worsen symptoms of depression &amp; anxiety</a:t>
            </a:r>
          </a:p>
          <a:p>
            <a:pPr marL="800100" lvl="1" indent="-342900">
              <a:buFont typeface="Arial" panose="020B0604020202020204" pitchFamily="34" charset="0"/>
              <a:buChar char="•"/>
            </a:pPr>
            <a:r>
              <a:rPr lang="en-US" sz="1100" dirty="0"/>
              <a:t>Current e-cig users have double the odds of having a diagnosis of depression and those that vape frequently are 2.4 times more likely to have a diagnosis of depression</a:t>
            </a:r>
          </a:p>
          <a:p>
            <a:pPr marL="800100" lvl="1" indent="-342900">
              <a:buFont typeface="Arial" panose="020B0604020202020204" pitchFamily="34" charset="0"/>
              <a:buChar char="•"/>
            </a:pPr>
            <a:r>
              <a:rPr lang="en-US" sz="1100" dirty="0"/>
              <a:t>Vaping is significantly associated with higher levels of ADHD symptoms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Trace metals found in vape liquid play a role in the potential link between vaping &amp; depression</a:t>
            </a:r>
          </a:p>
          <a:p>
            <a:pPr marL="0" indent="0">
              <a:buFont typeface="Arial" panose="020B0604020202020204" pitchFamily="34" charset="0"/>
              <a:buNone/>
            </a:pPr>
            <a:endParaRPr lang="en-US" sz="1100" b="0" i="0" u="none" strike="noStrike" kern="1200" baseline="0" dirty="0">
              <a:solidFill>
                <a:schemeClr val="tx1"/>
              </a:solidFill>
              <a:latin typeface="+mn-lt"/>
              <a:ea typeface="+mn-ea"/>
              <a:cs typeface="+mn-cs"/>
            </a:endParaRPr>
          </a:p>
          <a:p>
            <a:r>
              <a:rPr lang="en-US" sz="1100" dirty="0"/>
              <a:t>There’s emerging evidence that shows a link between quitting vaping &amp; improved mental health symptoms. I want to point out that top statistic here – so 90% of those that quit have reported feeling less stressed, less anxious, and as having less feelings of depression. 47 % feeling in more control after quitting. And 78% of folks who did NOT quit said they would feel better about themselves if they HAD quit.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62319336-2906-4128-B97B-BA22E08C9438}" type="slidenum">
              <a:rPr lang="en-US" smtClean="0"/>
              <a:t>13</a:t>
            </a:fld>
            <a:endParaRPr lang="en-US"/>
          </a:p>
        </p:txBody>
      </p:sp>
    </p:spTree>
    <p:extLst>
      <p:ext uri="{BB962C8B-B14F-4D97-AF65-F5344CB8AC3E}">
        <p14:creationId xmlns:p14="http://schemas.microsoft.com/office/powerpoint/2010/main" val="86835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1" dirty="0">
              <a:latin typeface="+mn-lt"/>
            </a:endParaRPr>
          </a:p>
          <a:p>
            <a:r>
              <a:rPr lang="en-US" sz="1100" b="1" dirty="0">
                <a:latin typeface="+mn-lt"/>
              </a:rPr>
              <a:t>About slide: Why are smoking rates higher among persons with BH issues?</a:t>
            </a:r>
          </a:p>
          <a:p>
            <a:pPr marL="171450" indent="-171450">
              <a:buFont typeface="Arial" panose="020B0604020202020204" pitchFamily="34" charset="0"/>
              <a:buChar char="•"/>
            </a:pPr>
            <a:r>
              <a:rPr lang="en-US" sz="1100" dirty="0">
                <a:latin typeface="+mn-lt"/>
              </a:rPr>
              <a:t>For years, the tobacco industry has used multiple strategies to market cigarettes to vulnerable populations, including those with behavioral health conditions. These strategies include:</a:t>
            </a:r>
          </a:p>
          <a:p>
            <a:pPr marL="628650" lvl="1" indent="-171450">
              <a:buFont typeface="Arial" panose="020B0604020202020204" pitchFamily="34" charset="0"/>
              <a:buChar char="•"/>
            </a:pPr>
            <a:r>
              <a:rPr lang="en-US" sz="1100" dirty="0">
                <a:latin typeface="+mn-lt"/>
              </a:rPr>
              <a:t>Developing relationships with and making financial contributions to organizations that work with persons with mental health disorders.</a:t>
            </a:r>
          </a:p>
          <a:p>
            <a:pPr marL="628650" lvl="1" indent="-171450">
              <a:buFont typeface="Arial" panose="020B0604020202020204" pitchFamily="34" charset="0"/>
              <a:buChar char="•"/>
            </a:pPr>
            <a:r>
              <a:rPr lang="en-US" sz="1100" dirty="0">
                <a:latin typeface="+mn-lt"/>
              </a:rPr>
              <a:t>Funding research to foster the myth that cessation would be too stressful because persons with mental health disorders use nicotine to alleviate negative mood (i.e., self-medicate).</a:t>
            </a:r>
          </a:p>
          <a:p>
            <a:pPr marL="628650" lvl="1" indent="-171450">
              <a:buFont typeface="Arial" panose="020B0604020202020204" pitchFamily="34" charset="0"/>
              <a:buChar char="•"/>
            </a:pPr>
            <a:r>
              <a:rPr lang="en-US" sz="1100" dirty="0">
                <a:latin typeface="+mn-lt"/>
              </a:rPr>
              <a:t>Providing free or reduced-cost cigarettes to psychiatric facilities.</a:t>
            </a:r>
          </a:p>
          <a:p>
            <a:pPr marL="628650" lvl="1" indent="-171450">
              <a:buFont typeface="Arial" panose="020B0604020202020204" pitchFamily="34" charset="0"/>
              <a:buChar char="•"/>
            </a:pPr>
            <a:r>
              <a:rPr lang="en-US" sz="1100" dirty="0">
                <a:latin typeface="+mn-lt"/>
              </a:rPr>
              <a:t>Supporting efforts to block smoke-free psychiatric hospital policies.</a:t>
            </a:r>
          </a:p>
          <a:p>
            <a:pPr marL="628650" lvl="1" indent="-171450">
              <a:buFont typeface="Arial" panose="020B0604020202020204" pitchFamily="34" charset="0"/>
              <a:buChar char="•"/>
            </a:pPr>
            <a:r>
              <a:rPr lang="en-US" sz="1100" dirty="0">
                <a:latin typeface="+mn-lt"/>
              </a:rPr>
              <a:t>Creating marketing plans that target marginalized populations, including persons with mental health disorders. One example was “Project SCUM” (Sub Culture Urban Marketing), which was implemented in San Francisco in the mid-1990s.</a:t>
            </a:r>
          </a:p>
          <a:p>
            <a:pPr marL="1085850" lvl="2" indent="-171450">
              <a:buFont typeface="Arial" panose="020B0604020202020204" pitchFamily="34" charset="0"/>
              <a:buChar char="•"/>
            </a:pPr>
            <a:r>
              <a:rPr lang="en-US" sz="1100" dirty="0">
                <a:effectLst/>
                <a:highlight>
                  <a:srgbClr val="FFFF00"/>
                </a:highlight>
                <a:latin typeface="+mn-lt"/>
                <a:ea typeface="Times New Roman" panose="02020603050405020304" pitchFamily="18" charset="0"/>
              </a:rPr>
              <a:t>RJ Reynolds</a:t>
            </a:r>
            <a:r>
              <a:rPr lang="en-US" sz="1100" dirty="0">
                <a:effectLst/>
                <a:latin typeface="+mn-lt"/>
                <a:ea typeface="Times New Roman" panose="02020603050405020304" pitchFamily="18" charset="0"/>
              </a:rPr>
              <a:t> A large, well known tobacco company developed this marketing strategy to boost cigarette sales by targeting gay men and homeless individuals, focusing on particularly on those involved in what they described as the “drug culture,” with advertisements and </a:t>
            </a:r>
            <a:r>
              <a:rPr lang="en-US" sz="1100" dirty="0">
                <a:effectLst/>
                <a:highlight>
                  <a:srgbClr val="FFFF00"/>
                </a:highlight>
                <a:latin typeface="+mn-lt"/>
                <a:ea typeface="Times New Roman" panose="02020603050405020304" pitchFamily="18" charset="0"/>
              </a:rPr>
              <a:t>displays placed strategically</a:t>
            </a:r>
            <a:r>
              <a:rPr lang="en-US" sz="1100" dirty="0">
                <a:effectLst/>
                <a:latin typeface="+mn-lt"/>
                <a:ea typeface="Times New Roman" panose="02020603050405020304" pitchFamily="18" charset="0"/>
              </a:rPr>
              <a:t> in communities and stores</a:t>
            </a:r>
            <a:r>
              <a:rPr lang="en-US" sz="1100" dirty="0">
                <a:solidFill>
                  <a:srgbClr val="000000"/>
                </a:solidFill>
                <a:effectLst/>
                <a:latin typeface="+mn-lt"/>
                <a:ea typeface="Times New Roman" panose="02020603050405020304" pitchFamily="18" charset="0"/>
              </a:rPr>
              <a:t>.</a:t>
            </a:r>
            <a:r>
              <a:rPr lang="en-US" sz="1100" dirty="0">
                <a:effectLst/>
                <a:latin typeface="+mn-lt"/>
                <a:ea typeface="Times New Roman" panose="02020603050405020304" pitchFamily="18" charset="0"/>
              </a:rPr>
              <a:t> </a:t>
            </a:r>
            <a:r>
              <a:rPr lang="en-US" sz="1100" dirty="0">
                <a:solidFill>
                  <a:srgbClr val="222222"/>
                </a:solidFill>
                <a:effectLst/>
                <a:latin typeface="+mn-lt"/>
                <a:ea typeface="Times New Roman" panose="02020603050405020304" pitchFamily="18" charset="0"/>
              </a:rPr>
              <a:t>The company’s rationale for the project was its recognition of the higher incidence of smoking and drug use among these subcultures.  In addition, the company branded and handed out blankets, hats, gloves, etc. to the homeless along with free cigarettes.  </a:t>
            </a:r>
            <a:endParaRPr lang="en-US" sz="1100" dirty="0">
              <a:latin typeface="+mn-lt"/>
            </a:endParaRPr>
          </a:p>
          <a:p>
            <a:pPr marL="628650" lvl="1" indent="-171450">
              <a:buFont typeface="Arial" panose="020B0604020202020204" pitchFamily="34" charset="0"/>
              <a:buChar char="•"/>
            </a:pPr>
            <a:r>
              <a:rPr lang="en-US" sz="1100" dirty="0">
                <a:latin typeface="+mn-lt"/>
              </a:rPr>
              <a:t>Truth Tobacco Industry Documents – An archive of 14 million documents created by tobacco companies about their advertising, manufacturing, marketing, scientific research, and political activities, hosted by UCSF library.  Link: : </a:t>
            </a:r>
            <a:r>
              <a:rPr lang="en-US" sz="1100" dirty="0">
                <a:latin typeface="+mn-lt"/>
                <a:hlinkClick r:id="rId3"/>
              </a:rPr>
              <a:t>www.industrydocuments.ucsf.edu/tobacco/</a:t>
            </a:r>
            <a:endParaRPr lang="en-US" sz="1100" b="0" dirty="0">
              <a:latin typeface="+mn-lt"/>
            </a:endParaRPr>
          </a:p>
          <a:p>
            <a:pPr marL="171450" indent="-171450">
              <a:buFont typeface="Arial" panose="020B0604020202020204" pitchFamily="34" charset="0"/>
              <a:buChar char="•"/>
            </a:pPr>
            <a:endParaRPr lang="en-US" sz="1100" b="0" dirty="0">
              <a:latin typeface="+mn-lt"/>
            </a:endParaRPr>
          </a:p>
          <a:p>
            <a:pPr marL="0" indent="0">
              <a:buFont typeface="Arial" panose="020B0604020202020204" pitchFamily="34" charset="0"/>
              <a:buNone/>
            </a:pPr>
            <a:endParaRPr lang="en-US" sz="1100" b="0" dirty="0">
              <a:latin typeface="+mn-lt"/>
            </a:endParaRPr>
          </a:p>
          <a:p>
            <a:pPr marL="0" indent="0">
              <a:buFont typeface="Arial" panose="020B0604020202020204" pitchFamily="34" charset="0"/>
              <a:buNone/>
            </a:pPr>
            <a:r>
              <a:rPr lang="en-US" sz="1100" b="1" dirty="0">
                <a:latin typeface="+mn-lt"/>
              </a:rPr>
              <a:t>Sources:</a:t>
            </a:r>
          </a:p>
          <a:p>
            <a:pPr marL="171450" indent="-171450">
              <a:buFont typeface="Arial" panose="020B0604020202020204" pitchFamily="34" charset="0"/>
              <a:buChar char="•"/>
            </a:pPr>
            <a:r>
              <a:rPr lang="en-US" sz="1100" b="0" i="0" kern="1200" dirty="0">
                <a:solidFill>
                  <a:schemeClr val="tx1"/>
                </a:solidFill>
                <a:effectLst/>
                <a:latin typeface="+mn-lt"/>
                <a:ea typeface="+mn-ea"/>
                <a:cs typeface="+mn-cs"/>
              </a:rPr>
              <a:t>MARKETING TO THE MARGINALIZED: TOBACCO INDUSTRY TARGETING OF THE HOMELESS AND MENTALLY ILL: </a:t>
            </a:r>
            <a:r>
              <a:rPr lang="en-US" sz="1100" dirty="0">
                <a:latin typeface="+mn-lt"/>
                <a:hlinkClick r:id="rId4"/>
              </a:rPr>
              <a:t>https://escholarship.org/uc/item/73d0x34w#page-7</a:t>
            </a:r>
            <a:endParaRPr lang="en-US" sz="1100" dirty="0">
              <a:latin typeface="+mn-lt"/>
            </a:endParaRPr>
          </a:p>
          <a:p>
            <a:pPr marL="171450" indent="-171450">
              <a:buFont typeface="Arial" panose="020B0604020202020204" pitchFamily="34" charset="0"/>
              <a:buChar char="•"/>
            </a:pPr>
            <a:r>
              <a:rPr lang="en-US" sz="1100" dirty="0">
                <a:latin typeface="+mn-lt"/>
                <a:hlinkClick r:id="rId3"/>
              </a:rPr>
              <a:t>www.industrydocuments.ucsf.edu/tobacco/</a:t>
            </a:r>
            <a:endParaRPr lang="en-US" sz="1100" dirty="0">
              <a:latin typeface="+mn-lt"/>
            </a:endParaRPr>
          </a:p>
          <a:p>
            <a:pPr marL="171450" indent="-171450">
              <a:buFont typeface="Arial" panose="020B0604020202020204" pitchFamily="34" charset="0"/>
              <a:buChar char="•"/>
            </a:pPr>
            <a:r>
              <a:rPr lang="en-US" sz="1100" dirty="0">
                <a:latin typeface="+mn-lt"/>
                <a:hlinkClick r:id="rId5"/>
              </a:rPr>
              <a:t>https://www.ncbi.nlm.nih.gov/pmc/articles/PMC2632440/</a:t>
            </a:r>
            <a:endParaRPr lang="en-US" sz="1100" b="0" dirty="0">
              <a:latin typeface="+mn-lt"/>
            </a:endParaRPr>
          </a:p>
        </p:txBody>
      </p:sp>
      <p:sp>
        <p:nvSpPr>
          <p:cNvPr id="4" name="Slide Number Placeholder 3"/>
          <p:cNvSpPr>
            <a:spLocks noGrp="1"/>
          </p:cNvSpPr>
          <p:nvPr>
            <p:ph type="sldNum" sz="quarter" idx="5"/>
          </p:nvPr>
        </p:nvSpPr>
        <p:spPr/>
        <p:txBody>
          <a:bodyPr/>
          <a:lstStyle/>
          <a:p>
            <a:fld id="{7BA1AE98-8BFA-4BB9-B857-DFB535B4A91E}" type="slidenum">
              <a:rPr lang="en-US" smtClean="0"/>
              <a:t>14</a:t>
            </a:fld>
            <a:endParaRPr lang="en-US"/>
          </a:p>
        </p:txBody>
      </p:sp>
    </p:spTree>
    <p:extLst>
      <p:ext uri="{BB962C8B-B14F-4D97-AF65-F5344CB8AC3E}">
        <p14:creationId xmlns:p14="http://schemas.microsoft.com/office/powerpoint/2010/main" val="3956440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7138" y="406400"/>
            <a:ext cx="4725987" cy="3544888"/>
          </a:xfrm>
        </p:spPr>
      </p:sp>
      <p:sp>
        <p:nvSpPr>
          <p:cNvPr id="3" name="Notes Placeholder 2"/>
          <p:cNvSpPr>
            <a:spLocks noGrp="1"/>
          </p:cNvSpPr>
          <p:nvPr>
            <p:ph type="body" idx="1"/>
          </p:nvPr>
        </p:nvSpPr>
        <p:spPr>
          <a:xfrm>
            <a:off x="451074" y="4148302"/>
            <a:ext cx="6093589" cy="4683278"/>
          </a:xfrm>
        </p:spPr>
        <p:txBody>
          <a:bodyPr>
            <a:normAutofit fontScale="62500" lnSpcReduction="20000"/>
          </a:bodyPr>
          <a:lstStyle/>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About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only does Nicotine have mood-altering effects that can temporarily mask the negative symptoms of mental illness, putting people w/ mental illness at higher risk for cigarette use &amp; nicotine addiction,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*CLICK* but daily tobacco use is associated with increased risk of psychosis </a:t>
            </a:r>
            <a:r>
              <a:rPr lang="en-US" sz="1100" dirty="0">
                <a:effectLst/>
                <a:latin typeface="Calibri" panose="020F0502020204030204" pitchFamily="34" charset="0"/>
                <a:ea typeface="Calibri" panose="020F0502020204030204" pitchFamily="34" charset="0"/>
                <a:cs typeface="Times New Roman" panose="02020603050405020304" pitchFamily="18" charset="0"/>
              </a:rPr>
              <a:t>and an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earlier age of onset of psychotic illness</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Heavy smoking is a signiﬁcant risk factor for major depression.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Gurillo</a:t>
            </a:r>
            <a:r>
              <a:rPr lang="en-US" sz="1100" dirty="0">
                <a:effectLst/>
                <a:latin typeface="Calibri" panose="020F0502020204030204" pitchFamily="34" charset="0"/>
                <a:ea typeface="Calibri" panose="020F0502020204030204" pitchFamily="34" charset="0"/>
                <a:cs typeface="Times New Roman" panose="02020603050405020304" pitchFamily="18" charset="0"/>
              </a:rPr>
              <a:t> P, et al., 2015).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Persons with substance use disorder (SUD) who smoke cigarettes are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4 times </a:t>
            </a:r>
            <a:r>
              <a:rPr lang="en-US" sz="1100" dirty="0">
                <a:effectLst/>
                <a:latin typeface="Calibri" panose="020F0502020204030204" pitchFamily="34" charset="0"/>
                <a:ea typeface="Calibri" panose="020F0502020204030204" pitchFamily="34" charset="0"/>
                <a:cs typeface="Times New Roman" panose="02020603050405020304" pitchFamily="18" charset="0"/>
              </a:rPr>
              <a:t>more likely to die prematurely than those who do not smoke. Smoking is a strong predictor of risk for nonmedical use of prescription opioids.  Additionally, people who continue smoking following treatment for a substance use disorder have significantly greater odds of relapse.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*click* Tobacco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smoke</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can interact with and inhibit the effectiveness of certain medications taken by mental health and substance abuse patients. The smoke (not nicotine) accelerates the metabolism of certain psychiatric medications resulting in the need for higher doses. (This is not true of smokeless products)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Persons with mental illness, on average, die 10-25 years earlier than persons without mental illness – with smoking being a major contributing factor. (a lot of what we looked at in previous slides)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most common causes of death among people with mental illness are heart disease, cancer, and lung disease, all of which are caused by smoking – again, reiterating that we see tobacco use amongst this population as what is causing folks to get sick, causing illness, and ultimately what is killing folks.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*click* In addition, tobacco use is associated with increased suicidal ideations, suicide attempts, and completed suicides.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sz="1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I want to highlight specifically that - Smoking tobacco causes more deaths among people who had been in substance abuse treatment than the alcohol or drug use that brought them to treatment.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strike="sngStrike" dirty="0">
                <a:effectLst/>
                <a:latin typeface="Calibri" panose="020F0502020204030204" pitchFamily="34" charset="0"/>
                <a:ea typeface="Calibri" panose="020F0502020204030204" pitchFamily="34" charset="0"/>
                <a:cs typeface="Times New Roman" panose="02020603050405020304" pitchFamily="18" charset="0"/>
              </a:rPr>
              <a:t>More than 50% of patients with terminal cancer have at least one psychiatric disorder and those with Mental Illness are 2.6x more likely to develop cancer due to late stage diagnosis/inadequate treatment and screenings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Some other significant consequences: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Creates financial hardship</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Interferes with employment opportunities</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Makes it difficult to secure housing </a:t>
            </a:r>
          </a:p>
          <a:p>
            <a:pPr defTabSz="949478">
              <a:lnSpc>
                <a:spcPct val="107000"/>
              </a:lnSpc>
              <a:defRPr/>
            </a:pPr>
            <a:endParaRPr lang="en-US" b="1" dirty="0">
              <a:solidFill>
                <a:prstClr val="black"/>
              </a:solidFill>
              <a:latin typeface="Tw Cen MT" panose="020B0602020104020603" pitchFamily="34" charset="0"/>
              <a:ea typeface="Calibri" panose="020F0502020204030204" pitchFamily="34" charset="0"/>
              <a:cs typeface="Times New Roman" panose="02020603050405020304" pitchFamily="18" charset="0"/>
            </a:endParaRPr>
          </a:p>
          <a:p>
            <a:pPr marL="0" marR="0" lvl="0" indent="0" algn="l" defTabSz="949478" rtl="0" eaLnBrk="1" fontAlgn="auto" latinLnBrk="0" hangingPunct="1">
              <a:lnSpc>
                <a:spcPct val="107000"/>
              </a:lnSpc>
              <a:spcBef>
                <a:spcPts val="0"/>
              </a:spcBef>
              <a:spcAft>
                <a:spcPts val="0"/>
              </a:spcAft>
              <a:buClrTx/>
              <a:buSzTx/>
              <a:buFontTx/>
              <a:buNone/>
              <a:tabLst/>
              <a:defRPr/>
            </a:pPr>
            <a:r>
              <a:rPr lang="en-US" sz="1200" b="1" dirty="0">
                <a:solidFill>
                  <a:schemeClr val="bg1">
                    <a:lumMod val="75000"/>
                  </a:schemeClr>
                </a:solidFill>
              </a:rPr>
              <a:t>Sources</a:t>
            </a:r>
            <a:r>
              <a:rPr lang="en-US" sz="1200" dirty="0">
                <a:solidFill>
                  <a:schemeClr val="bg1">
                    <a:lumMod val="75000"/>
                  </a:schemeClr>
                </a:solidFill>
              </a:rPr>
              <a:t>: CDC. Vital Signs: Current Cigarette Smoking Among Adults Aged ≥18 Years With Mental Illness—United States, 2009–2011. MMWR 2013;62(05):81-87; </a:t>
            </a:r>
            <a:r>
              <a:rPr lang="en-US" sz="1200" dirty="0" err="1">
                <a:solidFill>
                  <a:schemeClr val="bg1">
                    <a:lumMod val="75000"/>
                  </a:schemeClr>
                </a:solidFill>
              </a:rPr>
              <a:t>Druss</a:t>
            </a:r>
            <a:r>
              <a:rPr lang="en-US" sz="1200" dirty="0">
                <a:solidFill>
                  <a:schemeClr val="bg1">
                    <a:lumMod val="75000"/>
                  </a:schemeClr>
                </a:solidFill>
              </a:rPr>
              <a:t> BG, Zhao L, Von </a:t>
            </a:r>
            <a:r>
              <a:rPr lang="en-US" sz="1200" dirty="0" err="1">
                <a:solidFill>
                  <a:schemeClr val="bg1">
                    <a:lumMod val="75000"/>
                  </a:schemeClr>
                </a:solidFill>
              </a:rPr>
              <a:t>Esenwein</a:t>
            </a:r>
            <a:r>
              <a:rPr lang="en-US" sz="1200" dirty="0">
                <a:solidFill>
                  <a:schemeClr val="bg1">
                    <a:lumMod val="75000"/>
                  </a:schemeClr>
                </a:solidFill>
              </a:rPr>
              <a:t> S, </a:t>
            </a:r>
            <a:r>
              <a:rPr lang="en-US" sz="1200" dirty="0" err="1">
                <a:solidFill>
                  <a:schemeClr val="bg1">
                    <a:lumMod val="75000"/>
                  </a:schemeClr>
                </a:solidFill>
              </a:rPr>
              <a:t>Morrato</a:t>
            </a:r>
            <a:r>
              <a:rPr lang="en-US" sz="1200" dirty="0">
                <a:solidFill>
                  <a:schemeClr val="bg1">
                    <a:lumMod val="75000"/>
                  </a:schemeClr>
                </a:solidFill>
              </a:rPr>
              <a:t> EH, Marcus SC. Understanding Excess Mortality in Persons With Mental Illness: 17-Year Follow Up of a Nationally Representative US Survey. Medical Care 2011;49(6):599–604; CDC. Vital Signs Fact Sheet: Adult Smoking Focusing on People With Mental Illness, February 2013. NCCDPHP, Office on Smoking and Health, 2013 SCLC. Fact Sheet: The Tobacco Epidemic Among People With Behavioral Health Disorders. San Francisco: SCLC, University of California, 2015; Smoking Cessation Leadership Center. Fact Sheet: Drug Interactions With Tobacco Smoke. San Francisco: SCLC, University of California, 2015.</a:t>
            </a:r>
          </a:p>
          <a:p>
            <a:pPr defTabSz="949478">
              <a:lnSpc>
                <a:spcPct val="107000"/>
              </a:lnSpc>
              <a:defRPr/>
            </a:pPr>
            <a:endParaRPr lang="en-US" b="1" dirty="0">
              <a:solidFill>
                <a:prstClr val="black"/>
              </a:solidFill>
              <a:latin typeface="Tw Cen MT" panose="020B0602020104020603"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defTabSz="474739">
              <a:defRPr/>
            </a:pPr>
            <a:fld id="{F50DBEBE-191F-432E-AF09-47BBC690ABEF}" type="slidenum">
              <a:rPr lang="en-US" sz="800">
                <a:solidFill>
                  <a:prstClr val="black"/>
                </a:solidFill>
                <a:latin typeface="Calibri" panose="020F0502020204030204"/>
              </a:rPr>
              <a:pPr algn="l" defTabSz="474739">
                <a:defRPr/>
              </a:pPr>
              <a:t>15</a:t>
            </a:fld>
            <a:endParaRPr lang="en-US" sz="800" dirty="0">
              <a:solidFill>
                <a:prstClr val="black"/>
              </a:solidFill>
              <a:latin typeface="Calibri" panose="020F0502020204030204"/>
            </a:endParaRPr>
          </a:p>
        </p:txBody>
      </p:sp>
    </p:spTree>
    <p:extLst>
      <p:ext uri="{BB962C8B-B14F-4D97-AF65-F5344CB8AC3E}">
        <p14:creationId xmlns:p14="http://schemas.microsoft.com/office/powerpoint/2010/main" val="242179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4938" y="422275"/>
            <a:ext cx="4200525" cy="3151188"/>
          </a:xfrm>
        </p:spPr>
      </p:sp>
      <p:sp>
        <p:nvSpPr>
          <p:cNvPr id="3" name="Notes Placeholder 2"/>
          <p:cNvSpPr>
            <a:spLocks noGrp="1"/>
          </p:cNvSpPr>
          <p:nvPr>
            <p:ph type="body" idx="1"/>
          </p:nvPr>
        </p:nvSpPr>
        <p:spPr>
          <a:xfrm>
            <a:off x="157240" y="3693785"/>
            <a:ext cx="6695919" cy="5353989"/>
          </a:xfrm>
        </p:spPr>
        <p:txBody>
          <a:bodyPr/>
          <a:lstStyle/>
          <a:p>
            <a:pPr marL="0" indent="0">
              <a:buNone/>
            </a:pPr>
            <a:r>
              <a:rPr lang="en-US" sz="1200" b="1" dirty="0">
                <a:solidFill>
                  <a:srgbClr val="FF0000"/>
                </a:solidFill>
              </a:rPr>
              <a:t>Slide Animations</a:t>
            </a:r>
          </a:p>
          <a:p>
            <a:pPr marL="174697" indent="-174697">
              <a:spcBef>
                <a:spcPts val="306"/>
              </a:spcBef>
            </a:pPr>
            <a:r>
              <a:rPr lang="en-US" dirty="0"/>
              <a:t>Well established research has shown that </a:t>
            </a:r>
            <a:r>
              <a:rPr lang="en-US" b="1" i="1" dirty="0"/>
              <a:t>early initiation of tobacco use, adult tobacco use, duration and intensity of use and increased risk of smoking in adulthood </a:t>
            </a:r>
            <a:r>
              <a:rPr lang="en-US" dirty="0"/>
              <a:t>is </a:t>
            </a:r>
            <a:r>
              <a:rPr lang="en-US" b="1" dirty="0"/>
              <a:t>highly</a:t>
            </a:r>
            <a:r>
              <a:rPr lang="en-US" dirty="0"/>
              <a:t> correlated to </a:t>
            </a:r>
            <a:r>
              <a:rPr lang="en-US" b="1" dirty="0"/>
              <a:t>*</a:t>
            </a:r>
            <a:r>
              <a:rPr lang="en-US" b="1" dirty="0">
                <a:solidFill>
                  <a:srgbClr val="FF0000"/>
                </a:solidFill>
              </a:rPr>
              <a:t>click</a:t>
            </a:r>
            <a:r>
              <a:rPr lang="en-US" b="1" dirty="0"/>
              <a:t>*</a:t>
            </a:r>
            <a:r>
              <a:rPr lang="en-US" dirty="0"/>
              <a:t> past trauma experienced by individuals, including Adverse childhood experiences (ACEs) and Post-traumatic stress disorder (PTSD). </a:t>
            </a:r>
          </a:p>
          <a:p>
            <a:pPr marL="174697" indent="-174697">
              <a:spcBef>
                <a:spcPts val="306"/>
              </a:spcBef>
            </a:pPr>
            <a:r>
              <a:rPr lang="en-US" b="1" strike="sngStrike" dirty="0"/>
              <a:t>Trauma</a:t>
            </a:r>
            <a:r>
              <a:rPr lang="en-US" strike="sngStrike" dirty="0"/>
              <a:t> results from an event, series of events, or set of circumstances experienced by an individual as </a:t>
            </a:r>
            <a:r>
              <a:rPr lang="en-US" u="sng" strike="sngStrike" dirty="0"/>
              <a:t>physically</a:t>
            </a:r>
            <a:r>
              <a:rPr lang="en-US" strike="sngStrike" dirty="0"/>
              <a:t> or </a:t>
            </a:r>
            <a:r>
              <a:rPr lang="en-US" u="sng" strike="sngStrike" dirty="0"/>
              <a:t>emotionally harmful</a:t>
            </a:r>
            <a:r>
              <a:rPr lang="en-US" strike="sngStrike" dirty="0"/>
              <a:t> or life threatening, and has </a:t>
            </a:r>
            <a:r>
              <a:rPr lang="en-US" b="1" strike="sngStrike" dirty="0"/>
              <a:t>lasting adverse effects </a:t>
            </a:r>
            <a:r>
              <a:rPr lang="en-US" strike="sngStrike" dirty="0"/>
              <a:t>on the individual’s functioning and mental, physical, social, emotional or spiritual well-being.</a:t>
            </a:r>
          </a:p>
          <a:p>
            <a:pPr marL="174697" indent="-174697">
              <a:spcBef>
                <a:spcPts val="306"/>
              </a:spcBef>
            </a:pPr>
            <a:r>
              <a:rPr lang="en-US" b="1" dirty="0"/>
              <a:t>Long-term side effects of trauma </a:t>
            </a:r>
            <a:r>
              <a:rPr lang="en-US" dirty="0"/>
              <a:t>can include other MH/SUDs, such as depression and anxiety, and </a:t>
            </a:r>
            <a:r>
              <a:rPr lang="en-US" dirty="0">
                <a:highlight>
                  <a:srgbClr val="FFFF00"/>
                </a:highlight>
              </a:rPr>
              <a:t>use of tobacco products may occur as a result of </a:t>
            </a:r>
            <a:r>
              <a:rPr lang="en-US" b="1" dirty="0">
                <a:highlight>
                  <a:srgbClr val="FFFF00"/>
                </a:highlight>
              </a:rPr>
              <a:t>negative coping mechanisms</a:t>
            </a:r>
            <a:r>
              <a:rPr lang="en-US" dirty="0">
                <a:highlight>
                  <a:srgbClr val="FFFF00"/>
                </a:highlight>
              </a:rPr>
              <a:t> and self-medication</a:t>
            </a:r>
            <a:r>
              <a:rPr lang="en-US" dirty="0"/>
              <a:t>. </a:t>
            </a:r>
          </a:p>
          <a:p>
            <a:pPr marL="174697" indent="-174697">
              <a:spcBef>
                <a:spcPts val="306"/>
              </a:spcBef>
            </a:pPr>
            <a:r>
              <a:rPr lang="en-US" dirty="0"/>
              <a:t>Among individuals who have experienced ACEs, </a:t>
            </a:r>
            <a:r>
              <a:rPr lang="en-US" b="1" dirty="0"/>
              <a:t>the number of events experienced (or ACEs score) directly correlates with increased smoking prevalence</a:t>
            </a:r>
            <a:r>
              <a:rPr lang="en-US" dirty="0"/>
              <a:t>.</a:t>
            </a:r>
          </a:p>
          <a:p>
            <a:pPr marL="174697" indent="-174697">
              <a:spcBef>
                <a:spcPts val="306"/>
              </a:spcBef>
            </a:pPr>
            <a:r>
              <a:rPr lang="en-US" dirty="0"/>
              <a:t>In addition to a dose-response relationship between ACEs and adult smoking, reports have shown that exposure to trauma in early adulthood , is associated with up to a two-fold increased risk of smoking.  </a:t>
            </a:r>
            <a:r>
              <a:rPr lang="en-US" b="1" dirty="0">
                <a:solidFill>
                  <a:srgbClr val="FF0000"/>
                </a:solidFill>
              </a:rPr>
              <a:t>*CLICK*</a:t>
            </a:r>
            <a:r>
              <a:rPr lang="en-US" b="1" dirty="0">
                <a:highlight>
                  <a:srgbClr val="FFFF00"/>
                </a:highlight>
              </a:rPr>
              <a:t>Meaning individuals who experience trauma in early adulthood, are twice as likely to smoke than those who have not experienced trauma. </a:t>
            </a:r>
          </a:p>
          <a:p>
            <a:pPr marL="174697" indent="-174697">
              <a:spcBef>
                <a:spcPts val="306"/>
              </a:spcBef>
            </a:pPr>
            <a:r>
              <a:rPr lang="en-US" dirty="0"/>
              <a:t>This rate may be higher in individuals who experience PTSD, who have been shown to have current cigarette smoking and nicotine dependence rates two to three times higher than the general population.</a:t>
            </a:r>
          </a:p>
          <a:p>
            <a:pPr marL="0" indent="0">
              <a:spcBef>
                <a:spcPts val="306"/>
              </a:spcBef>
              <a:buNone/>
            </a:pPr>
            <a:r>
              <a:rPr lang="en-US" b="1" dirty="0"/>
              <a:t>Additional info on ACES and tobacco use can be found in section 1 appendix of </a:t>
            </a:r>
            <a:r>
              <a:rPr lang="en-US" b="1" dirty="0">
                <a:solidFill>
                  <a:srgbClr val="2AAAE2"/>
                </a:solidFill>
              </a:rPr>
              <a:t>PM 53</a:t>
            </a:r>
            <a:r>
              <a:rPr lang="en-US" b="1" dirty="0"/>
              <a:t>.</a:t>
            </a:r>
            <a:endParaRPr lang="en-US" sz="600" b="1" dirty="0">
              <a:solidFill>
                <a:schemeClr val="bg2">
                  <a:lumMod val="90000"/>
                </a:schemeClr>
              </a:solidFill>
            </a:endParaRPr>
          </a:p>
          <a:p>
            <a:pPr marL="0" indent="0">
              <a:buNone/>
            </a:pPr>
            <a:endParaRPr lang="en-US" sz="600" dirty="0">
              <a:solidFill>
                <a:schemeClr val="bg2">
                  <a:lumMod val="90000"/>
                </a:schemeClr>
              </a:solidFill>
            </a:endParaRPr>
          </a:p>
          <a:p>
            <a:endParaRPr lang="en-US" dirty="0"/>
          </a:p>
        </p:txBody>
      </p:sp>
    </p:spTree>
    <p:extLst>
      <p:ext uri="{BB962C8B-B14F-4D97-AF65-F5344CB8AC3E}">
        <p14:creationId xmlns:p14="http://schemas.microsoft.com/office/powerpoint/2010/main" val="2655092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tx1">
                  <a:lumMod val="75000"/>
                </a:schemeClr>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lumMod val="75000"/>
                  </a:schemeClr>
                </a:solidFill>
              </a:rPr>
              <a:t>While the United States is in the midst of an opioid epidemic, tobacco use remains the leading cause of preventable death and disability.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75000"/>
                  </a:schemeClr>
                </a:solidFill>
              </a:rPr>
              <a:t>Around 83- 95% of patients in treatment for opioid use disorder currently smoke cigarettes – this is an extremely high rate of co-use, which can lead to increased use of one or both substances making recovery from either substance more difficult.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Both </a:t>
            </a:r>
            <a:r>
              <a:rPr lang="en-US" b="1" dirty="0">
                <a:highlight>
                  <a:srgbClr val="FFFF00"/>
                </a:highlight>
              </a:rPr>
              <a:t>opioids and tobacco similarly stimulate  the reward pathways in the brain, causing these addictions to be mutually reinforcing </a:t>
            </a:r>
            <a:r>
              <a:rPr lang="en-US" dirty="0"/>
              <a:t>meaning…</a:t>
            </a:r>
          </a:p>
          <a:p>
            <a:pPr lvl="1">
              <a:buFont typeface="Wingdings" panose="05000000000000000000" pitchFamily="2" charset="2"/>
              <a:buChar char="§"/>
            </a:pPr>
            <a:r>
              <a:rPr lang="en-US" dirty="0"/>
              <a:t>Smoking increases opioid use, including opioid replacement medication use (methadone)</a:t>
            </a:r>
          </a:p>
          <a:p>
            <a:pPr lvl="1">
              <a:buFont typeface="Wingdings" panose="05000000000000000000" pitchFamily="2" charset="2"/>
              <a:buChar char="§"/>
            </a:pPr>
            <a:r>
              <a:rPr lang="en-US" dirty="0"/>
              <a:t>While at the same time, Opioid use (including prescription replacement drugs) reinforces smoking patterns.</a:t>
            </a:r>
          </a:p>
          <a:p>
            <a:pPr lvl="0">
              <a:buFont typeface="Wingdings" panose="05000000000000000000" pitchFamily="2" charset="2"/>
              <a:buChar char="§"/>
            </a:pPr>
            <a:r>
              <a:rPr lang="en-US" b="1" dirty="0"/>
              <a:t>*click* Additionally, for those who experience Chronic pain</a:t>
            </a:r>
            <a:r>
              <a:rPr lang="en-US" b="0" dirty="0"/>
              <a:t> – </a:t>
            </a:r>
          </a:p>
          <a:p>
            <a:pPr lvl="1">
              <a:buFont typeface="Wingdings" panose="05000000000000000000" pitchFamily="2" charset="2"/>
              <a:buChar char="§"/>
            </a:pPr>
            <a:r>
              <a:rPr lang="en-US" b="1" dirty="0">
                <a:highlight>
                  <a:srgbClr val="FFFF00"/>
                </a:highlight>
              </a:rPr>
              <a:t>ongoing smoking becomes a risk factor for the onset or exacerbation of back pain, sciatica, arthritis, fibromyalgia, and chronic headache.</a:t>
            </a:r>
          </a:p>
          <a:p>
            <a:pPr lvl="1">
              <a:buFont typeface="Wingdings" panose="05000000000000000000" pitchFamily="2" charset="2"/>
              <a:buChar char="§"/>
            </a:pPr>
            <a:r>
              <a:rPr lang="en-US" b="1" dirty="0"/>
              <a:t>Nicotine (or perhaps another component in tobacco smoke) may sensitize pain receptors, decrease pain tolerance, and increase pain awareness</a:t>
            </a:r>
          </a:p>
          <a:p>
            <a:pPr lvl="1">
              <a:buFont typeface="Wingdings" panose="05000000000000000000" pitchFamily="2" charset="2"/>
              <a:buChar char="§"/>
            </a:pPr>
            <a:r>
              <a:rPr lang="en-US" sz="1800" dirty="0">
                <a:effectLst/>
                <a:latin typeface="Calibri" panose="020F0502020204030204" pitchFamily="34" charset="0"/>
                <a:ea typeface="Times New Roman" panose="02020603050405020304" pitchFamily="18" charset="0"/>
              </a:rPr>
              <a:t>persons that smoke or use tobacco products </a:t>
            </a:r>
            <a:r>
              <a:rPr lang="en-US" dirty="0"/>
              <a:t>are at increased risk for chronic pain of higher intensity, increased number of painful sites, and more associated disability and adverse effects on occupational and social functioning.</a:t>
            </a:r>
            <a:endParaRPr lang="en-US" b="1" dirty="0"/>
          </a:p>
          <a:p>
            <a:pPr marL="171450" lvl="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*click* </a:t>
            </a:r>
            <a:r>
              <a:rPr lang="en-US" dirty="0"/>
              <a:t>It’s clear that behavioral health treatment facilities need to address patient’s tobacco use as well as their substance use disorder. </a:t>
            </a:r>
            <a:r>
              <a:rPr lang="en-US" sz="1200" b="1" dirty="0"/>
              <a:t>Patients seeking outpatient pain treatment were </a:t>
            </a:r>
            <a:r>
              <a:rPr lang="en-US" sz="1200" b="1" dirty="0">
                <a:solidFill>
                  <a:schemeClr val="accent1"/>
                </a:solidFill>
              </a:rPr>
              <a:t>over 7x more willing to consider quitting </a:t>
            </a:r>
            <a:r>
              <a:rPr lang="en-US" sz="1200" b="1" dirty="0"/>
              <a:t>smoking when educated about the relationship between pain and tobacco use</a:t>
            </a:r>
            <a:endParaRPr lang="en-US" b="1" dirty="0"/>
          </a:p>
          <a:p>
            <a:pPr marL="171450" lvl="0" indent="-171450">
              <a:buFont typeface="Arial" panose="020B0604020202020204" pitchFamily="34" charset="0"/>
              <a:buChar char="•"/>
            </a:pPr>
            <a:endParaRPr lang="en-US" dirty="0"/>
          </a:p>
          <a:p>
            <a:pPr lvl="0">
              <a:buFont typeface="Wingdings" panose="05000000000000000000" pitchFamily="2" charset="2"/>
              <a:buNone/>
            </a:pPr>
            <a:endParaRPr lang="en-US" dirty="0"/>
          </a:p>
          <a:p>
            <a:pPr lvl="0">
              <a:buFont typeface="Wingdings" panose="05000000000000000000" pitchFamily="2" charset="2"/>
              <a:buNone/>
            </a:pPr>
            <a:r>
              <a:rPr lang="en-US" b="1" dirty="0"/>
              <a:t>Sources:</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Spiga R, Martinetti MP, </a:t>
            </a:r>
            <a:r>
              <a:rPr lang="en-US" sz="1200" b="0" i="0" kern="1200" dirty="0" err="1">
                <a:solidFill>
                  <a:schemeClr val="tx1"/>
                </a:solidFill>
                <a:effectLst/>
                <a:latin typeface="+mn-lt"/>
                <a:ea typeface="+mn-ea"/>
                <a:cs typeface="+mn-cs"/>
              </a:rPr>
              <a:t>Meisch</a:t>
            </a:r>
            <a:r>
              <a:rPr lang="en-US" sz="1200" b="0" i="0" kern="1200" dirty="0">
                <a:solidFill>
                  <a:schemeClr val="tx1"/>
                </a:solidFill>
                <a:effectLst/>
                <a:latin typeface="+mn-lt"/>
                <a:ea typeface="+mn-ea"/>
                <a:cs typeface="+mn-cs"/>
              </a:rPr>
              <a:t> RA, Cowan K, </a:t>
            </a:r>
            <a:r>
              <a:rPr lang="en-US" sz="1200" b="0" i="0" kern="1200" dirty="0" err="1">
                <a:solidFill>
                  <a:schemeClr val="tx1"/>
                </a:solidFill>
                <a:effectLst/>
                <a:latin typeface="+mn-lt"/>
                <a:ea typeface="+mn-ea"/>
                <a:cs typeface="+mn-cs"/>
              </a:rPr>
              <a:t>Hursh</a:t>
            </a:r>
            <a:r>
              <a:rPr lang="en-US" sz="1200" b="0" i="0" kern="1200" dirty="0">
                <a:solidFill>
                  <a:schemeClr val="tx1"/>
                </a:solidFill>
                <a:effectLst/>
                <a:latin typeface="+mn-lt"/>
                <a:ea typeface="+mn-ea"/>
                <a:cs typeface="+mn-cs"/>
              </a:rPr>
              <a:t> S. Methadone and nicotine self-administration in humans: a behavioral economic analysis. Psychopharmacology (</a:t>
            </a:r>
            <a:r>
              <a:rPr lang="en-US" sz="1200" b="0" i="0" kern="1200" dirty="0" err="1">
                <a:solidFill>
                  <a:schemeClr val="tx1"/>
                </a:solidFill>
                <a:effectLst/>
                <a:latin typeface="+mn-lt"/>
                <a:ea typeface="+mn-ea"/>
                <a:cs typeface="+mn-cs"/>
              </a:rPr>
              <a:t>Berl</a:t>
            </a:r>
            <a:r>
              <a:rPr lang="en-US" sz="1200" b="0" i="0" kern="1200" dirty="0">
                <a:solidFill>
                  <a:schemeClr val="tx1"/>
                </a:solidFill>
                <a:effectLst/>
                <a:latin typeface="+mn-lt"/>
                <a:ea typeface="+mn-ea"/>
                <a:cs typeface="+mn-cs"/>
              </a:rPr>
              <a:t>). 2005 Mar;178(2-3):223-31.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10.1007/s00213-004-2020-6.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2004 Oct 30. PMID: 15526094.</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Elkader AK, Brands B, Selby P, Sproule BA. Methadone-nicotine interactions in methadone maintenance treatment patients. J Clin </a:t>
            </a:r>
            <a:r>
              <a:rPr lang="en-US" sz="1200" b="0" i="0" kern="1200" dirty="0" err="1">
                <a:solidFill>
                  <a:schemeClr val="tx1"/>
                </a:solidFill>
                <a:effectLst/>
                <a:latin typeface="+mn-lt"/>
                <a:ea typeface="+mn-ea"/>
                <a:cs typeface="+mn-cs"/>
              </a:rPr>
              <a:t>Psychopharmacol</a:t>
            </a:r>
            <a:r>
              <a:rPr lang="en-US" sz="1200" b="0" i="0" kern="1200" dirty="0">
                <a:solidFill>
                  <a:schemeClr val="tx1"/>
                </a:solidFill>
                <a:effectLst/>
                <a:latin typeface="+mn-lt"/>
                <a:ea typeface="+mn-ea"/>
                <a:cs typeface="+mn-cs"/>
              </a:rPr>
              <a:t>. 2009 Jun;29(3):231-8.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10.1097/JCP.0b013e3181a39113. PMID: 19440076.</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.Hooten WM, </a:t>
            </a:r>
            <a:r>
              <a:rPr lang="en-US" dirty="0" err="1"/>
              <a:t>LaRowe</a:t>
            </a:r>
            <a:r>
              <a:rPr lang="en-US" dirty="0"/>
              <a:t> LR, Zale EL, et al. Effects of a brief pain and smoking cessation intervention in adults with chronic pain: a randomized controlled </a:t>
            </a:r>
            <a:r>
              <a:rPr lang="en-US" dirty="0" err="1"/>
              <a:t>trialber</a:t>
            </a:r>
            <a:r>
              <a:rPr lang="en-US" dirty="0"/>
              <a:t>. Addictive Behaviors. 2019;92:173-179.</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319336-2906-4128-B97B-BA22E08C9438}" type="slidenum">
              <a:rPr lang="en-US" smtClean="0"/>
              <a:t>17</a:t>
            </a:fld>
            <a:endParaRPr lang="en-US"/>
          </a:p>
        </p:txBody>
      </p:sp>
    </p:spTree>
    <p:extLst>
      <p:ext uri="{BB962C8B-B14F-4D97-AF65-F5344CB8AC3E}">
        <p14:creationId xmlns:p14="http://schemas.microsoft.com/office/powerpoint/2010/main" val="2730612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About slide: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Smoking actually </a:t>
            </a:r>
            <a:r>
              <a:rPr lang="en-US" sz="1200" b="0" i="1" u="none" strike="noStrike" kern="1200" baseline="0" dirty="0">
                <a:solidFill>
                  <a:schemeClr val="tx1"/>
                </a:solidFill>
                <a:latin typeface="+mn-lt"/>
                <a:ea typeface="+mn-ea"/>
                <a:cs typeface="+mn-cs"/>
              </a:rPr>
              <a:t>worsens</a:t>
            </a:r>
            <a:r>
              <a:rPr lang="en-US" sz="1200" b="0" i="0" u="none" strike="noStrike" kern="1200" baseline="0" dirty="0">
                <a:solidFill>
                  <a:schemeClr val="tx1"/>
                </a:solidFill>
                <a:latin typeface="+mn-lt"/>
                <a:ea typeface="+mn-ea"/>
                <a:cs typeface="+mn-cs"/>
              </a:rPr>
              <a:t> symptoms of behavioral health conditions.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Smoking is associated with worse symptoms and outcomes among people with behavioral health conditions, including greater depressive symptoms, greater likelihood of psychiatric hospitalization, increased suicidal behavior, and drug- and alcohol-use relapse.</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Quitting smoking is associated with an increase in long-term abstinence from alcohol and other drugs and a reduction in substance use disorder relapse.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*Click**Animation* </a:t>
            </a:r>
            <a:r>
              <a:rPr lang="en-US" b="0" dirty="0">
                <a:solidFill>
                  <a:schemeClr val="accent3"/>
                </a:solidFill>
              </a:rPr>
              <a:t>Tobacco dependence treatment</a:t>
            </a:r>
            <a:r>
              <a:rPr lang="en-US" sz="1200" b="0" dirty="0"/>
              <a:t>,</a:t>
            </a:r>
            <a:r>
              <a:rPr lang="en-US" sz="1200" b="0" dirty="0">
                <a:solidFill>
                  <a:schemeClr val="bg1"/>
                </a:solidFill>
              </a:rPr>
              <a:t> </a:t>
            </a:r>
            <a:r>
              <a:rPr lang="en-US" sz="1200" b="0" dirty="0"/>
              <a:t>during addictions treatment, is associated with a </a:t>
            </a:r>
            <a:r>
              <a:rPr lang="en-US" b="0" dirty="0">
                <a:solidFill>
                  <a:schemeClr val="accent3"/>
                </a:solidFill>
              </a:rPr>
              <a:t>25% increased likelihood of long-term abstinence </a:t>
            </a:r>
            <a:r>
              <a:rPr lang="en-US" sz="1200" b="0" dirty="0"/>
              <a:t>from alcohol and illicit drugs. (Prochaska)</a:t>
            </a:r>
            <a:r>
              <a:rPr lang="en-US" sz="1200" b="1"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effectLst/>
                <a:latin typeface="+mn-lt"/>
                <a:ea typeface="+mn-ea"/>
                <a:cs typeface="+mn-cs"/>
              </a:rPr>
              <a:t>Flipping that -&gt; </a:t>
            </a:r>
            <a:r>
              <a:rPr lang="en-US" sz="1200" b="0" dirty="0">
                <a:effectLst/>
                <a:latin typeface="+mn-lt"/>
                <a:ea typeface="+mn-ea"/>
                <a:cs typeface="+mn-cs"/>
              </a:rPr>
              <a:t>So the narrative here may also be that </a:t>
            </a:r>
            <a:r>
              <a:rPr lang="en-US" sz="1200" dirty="0">
                <a:effectLst/>
                <a:latin typeface="Calibri" panose="020F0502020204030204" pitchFamily="34" charset="0"/>
                <a:ea typeface="Calibri" panose="020F0502020204030204" pitchFamily="34" charset="0"/>
                <a:cs typeface="Times New Roman" panose="02020603050405020304" pitchFamily="18" charset="0"/>
              </a:rPr>
              <a:t>quitting smoking is associated with a decrease in depression, anxiety and stress and of course improves a person's quality of life. In addition to the health benefits, of course there, quitting does not interfere with treatment, it doesn't worsen or impede recovery from substance use disorders. It's quite the opposite. Quitting smoking could make relapse less likely – and if you take anything away from today, quitting smoking, getting tobacco treatment during other addictions, treatment is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associated with up to a 25% increase likelihood and long-term recovery from alcohol and other substances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Again, tobacco treatment during addictions treatment is preferred. It's linked to up to a 25% increase in long term recovery from alcohol and other substances. </a:t>
            </a:r>
          </a:p>
          <a:p>
            <a:pPr marL="457200" lvl="1" indent="0">
              <a:buFont typeface="Arial" panose="020B0604020202020204" pitchFamily="34" charset="0"/>
              <a:buNone/>
            </a:pPr>
            <a:endParaRPr lang="en-US" sz="2100" dirty="0"/>
          </a:p>
          <a:p>
            <a:endParaRPr lang="en-US" sz="1200" b="0" i="0" u="none" strike="noStrike"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lumMod val="75000"/>
                </a:prstClr>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75000"/>
                  </a:prstClr>
                </a:solidFill>
                <a:effectLst/>
                <a:uLnTx/>
                <a:uFillTx/>
                <a:latin typeface="+mn-lt"/>
                <a:ea typeface="+mn-ea"/>
                <a:cs typeface="+mn-cs"/>
              </a:rPr>
              <a:t>Sources</a:t>
            </a:r>
            <a:r>
              <a:rPr kumimoji="0" lang="en-US" sz="1200" b="0" i="0" u="none" strike="noStrike" kern="1200" cap="none" spc="0" normalizeH="0" baseline="0" noProof="0" dirty="0">
                <a:ln>
                  <a:noFill/>
                </a:ln>
                <a:solidFill>
                  <a:prstClr val="white">
                    <a:lumMod val="75000"/>
                  </a:prstClr>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75000"/>
                  </a:prstClr>
                </a:solidFill>
                <a:effectLst/>
                <a:uLnTx/>
                <a:uFillTx/>
                <a:latin typeface="+mn-lt"/>
                <a:ea typeface="+mn-ea"/>
                <a:cs typeface="+mn-cs"/>
              </a:rPr>
              <a:t>Compton W. The need to incorporate smoking cessation into behavioral health treatment. The American Journal on Addictions.2018;27(1):42–43</a:t>
            </a:r>
          </a:p>
          <a:p>
            <a:pPr lvl="0" defTabSz="457200">
              <a:defRPr/>
            </a:pPr>
            <a:r>
              <a:rPr lang="en-US" sz="1200" kern="1200" dirty="0">
                <a:solidFill>
                  <a:prstClr val="white">
                    <a:lumMod val="75000"/>
                  </a:prstClr>
                </a:solidFill>
                <a:latin typeface="+mn-lt"/>
                <a:ea typeface="ＭＳ Ｐゴシック" panose="020B0600070205080204" pitchFamily="34" charset="-128"/>
                <a:cs typeface="+mn-cs"/>
              </a:rPr>
              <a:t>Prochaska JJ, Das S, Young-Wolff KC. Smoking, Mental Illness, and Public Health. </a:t>
            </a:r>
            <a:r>
              <a:rPr lang="en-US" sz="1200" kern="1200" dirty="0" err="1">
                <a:solidFill>
                  <a:prstClr val="white">
                    <a:lumMod val="75000"/>
                  </a:prstClr>
                </a:solidFill>
                <a:latin typeface="+mn-lt"/>
                <a:ea typeface="ＭＳ Ｐゴシック" panose="020B0600070205080204" pitchFamily="34" charset="-128"/>
                <a:cs typeface="+mn-cs"/>
              </a:rPr>
              <a:t>Annu</a:t>
            </a:r>
            <a:r>
              <a:rPr lang="en-US" sz="1200" kern="1200" dirty="0">
                <a:solidFill>
                  <a:prstClr val="white">
                    <a:lumMod val="75000"/>
                  </a:prstClr>
                </a:solidFill>
                <a:latin typeface="+mn-lt"/>
                <a:ea typeface="ＭＳ Ｐゴシック" panose="020B0600070205080204" pitchFamily="34" charset="-128"/>
                <a:cs typeface="+mn-cs"/>
              </a:rPr>
              <a:t> Rev Public Health. 2017;38:165–185.doi: 10.1146/annurev-publhealth-031816-044618.</a:t>
            </a:r>
            <a:endParaRPr kumimoji="0" lang="en-US" sz="1200" b="0" i="0" u="none" strike="noStrike" kern="1200" cap="none" spc="0" normalizeH="0" baseline="0" noProof="0" dirty="0">
              <a:ln>
                <a:noFill/>
              </a:ln>
              <a:solidFill>
                <a:prstClr val="white">
                  <a:lumMod val="75000"/>
                </a:prstClr>
              </a:solidFill>
              <a:effectLst/>
              <a:uLnTx/>
              <a:uFillTx/>
              <a:latin typeface="+mn-lt"/>
              <a:ea typeface="ＭＳ Ｐゴシック" panose="020B0600070205080204" pitchFamily="34" charset="-128"/>
              <a:cs typeface="+mn-cs"/>
            </a:endParaRPr>
          </a:p>
          <a:p>
            <a:r>
              <a:rPr lang="en-US" sz="1200" b="0" i="0" u="none" strike="noStrike" kern="1200" baseline="0" dirty="0">
                <a:solidFill>
                  <a:schemeClr val="tx1"/>
                </a:solidFill>
                <a:latin typeface="+mn-lt"/>
                <a:ea typeface="+mn-ea"/>
                <a:cs typeface="+mn-cs"/>
              </a:rPr>
              <a:t>Weinberger AH, Platt J, Esan H, Galea S, </a:t>
            </a:r>
            <a:r>
              <a:rPr lang="en-US" sz="1200" b="0" i="0" u="none" strike="noStrike" kern="1200" baseline="0" dirty="0" err="1">
                <a:solidFill>
                  <a:schemeClr val="tx1"/>
                </a:solidFill>
                <a:latin typeface="+mn-lt"/>
                <a:ea typeface="+mn-ea"/>
                <a:cs typeface="+mn-cs"/>
              </a:rPr>
              <a:t>Erlich</a:t>
            </a:r>
            <a:r>
              <a:rPr lang="en-US" sz="1200" b="0" i="0" u="none" strike="noStrike" kern="1200" baseline="0" dirty="0">
                <a:solidFill>
                  <a:schemeClr val="tx1"/>
                </a:solidFill>
                <a:latin typeface="+mn-lt"/>
                <a:ea typeface="+mn-ea"/>
                <a:cs typeface="+mn-cs"/>
              </a:rPr>
              <a:t> D, Goodwin RD. Cigarette smoking is associated with increased risk of substance </a:t>
            </a:r>
            <a:r>
              <a:rPr lang="en-US" sz="1200" b="0" i="0" u="none" strike="noStrike" kern="1200" baseline="0" dirty="0" err="1">
                <a:solidFill>
                  <a:schemeClr val="tx1"/>
                </a:solidFill>
                <a:latin typeface="+mn-lt"/>
                <a:ea typeface="+mn-ea"/>
                <a:cs typeface="+mn-cs"/>
              </a:rPr>
              <a:t>usedisorder</a:t>
            </a:r>
            <a:r>
              <a:rPr lang="en-US" sz="1200" b="0" i="0" u="none" strike="noStrike" kern="1200" baseline="0" dirty="0">
                <a:solidFill>
                  <a:schemeClr val="tx1"/>
                </a:solidFill>
                <a:latin typeface="+mn-lt"/>
                <a:ea typeface="+mn-ea"/>
                <a:cs typeface="+mn-cs"/>
              </a:rPr>
              <a:t> relapse: a nationally representative, prospective longitudinal investigation. The Journal of Clinical Psychiatry. 2017;2(78):e152.</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BA1AE98-8BFA-4BB9-B857-DFB535B4A91E}" type="slidenum">
              <a:rPr lang="en-US" smtClean="0"/>
              <a:t>18</a:t>
            </a:fld>
            <a:endParaRPr lang="en-US"/>
          </a:p>
        </p:txBody>
      </p:sp>
    </p:spTree>
    <p:extLst>
      <p:ext uri="{BB962C8B-B14F-4D97-AF65-F5344CB8AC3E}">
        <p14:creationId xmlns:p14="http://schemas.microsoft.com/office/powerpoint/2010/main" val="1428634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xfrm>
            <a:off x="1220788" y="708025"/>
            <a:ext cx="4725987" cy="3544888"/>
          </a:xfrm>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000" b="1" dirty="0">
                <a:solidFill>
                  <a:schemeClr val="tx1"/>
                </a:solidFill>
              </a:rPr>
              <a:t>Think back on our slide about the tobacco industries influence on these populations as we talk a look at some of the myths about smoking and BH </a:t>
            </a:r>
          </a:p>
          <a:p>
            <a:pPr>
              <a:defRPr/>
            </a:pPr>
            <a:r>
              <a:rPr lang="en-US" sz="1000" dirty="0">
                <a:solidFill>
                  <a:schemeClr val="tx1"/>
                </a:solidFill>
              </a:rPr>
              <a:t>Tobacco is necessary self-medication </a:t>
            </a:r>
          </a:p>
          <a:p>
            <a:pPr lvl="1">
              <a:buFont typeface="Wingdings" panose="05000000000000000000" pitchFamily="2" charset="2"/>
              <a:buChar char="§"/>
              <a:defRPr/>
            </a:pPr>
            <a:r>
              <a:rPr lang="en-US" sz="1000" b="1" i="1" dirty="0">
                <a:solidFill>
                  <a:schemeClr val="tx1"/>
                </a:solidFill>
              </a:rPr>
              <a:t>Click*Fact: </a:t>
            </a:r>
            <a:r>
              <a:rPr lang="en-US" sz="1000" i="1" dirty="0">
                <a:solidFill>
                  <a:schemeClr val="tx1"/>
                </a:solidFill>
              </a:rPr>
              <a:t>The tobacco industry has fostered this belief by funding research and presentations on the self-medication hypothesis, supporting opposition to the JCAHO smoking ban, publishing articles in the lay press, and marketing cigarettes to people with mental illness</a:t>
            </a:r>
          </a:p>
          <a:p>
            <a:pPr>
              <a:defRPr/>
            </a:pPr>
            <a:r>
              <a:rPr lang="en-US" sz="1000" dirty="0">
                <a:solidFill>
                  <a:schemeClr val="tx1"/>
                </a:solidFill>
              </a:rPr>
              <a:t>They are not interested in quitting </a:t>
            </a:r>
          </a:p>
          <a:p>
            <a:pPr lvl="1">
              <a:buFont typeface="Wingdings" panose="05000000000000000000" pitchFamily="2" charset="2"/>
              <a:buChar char="§"/>
              <a:defRPr/>
            </a:pPr>
            <a:r>
              <a:rPr lang="en-US" sz="1000" b="1" i="1" dirty="0">
                <a:solidFill>
                  <a:schemeClr val="tx1"/>
                </a:solidFill>
              </a:rPr>
              <a:t>Click*Fact: </a:t>
            </a:r>
            <a:r>
              <a:rPr lang="en-US" sz="1000" i="1" dirty="0">
                <a:solidFill>
                  <a:schemeClr val="tx1"/>
                </a:solidFill>
              </a:rPr>
              <a:t>Research argues otherwise: studies involving patients recruited from outpatient and inpatient psychiatric settings suggest that they are about as likely as the general population to want to quit smoking.   1 In the United States, 20 to 25% of </a:t>
            </a:r>
            <a:r>
              <a:rPr lang="en-US" sz="1800" dirty="0">
                <a:effectLst/>
                <a:latin typeface="Calibri" panose="020F0502020204030204" pitchFamily="34" charset="0"/>
                <a:ea typeface="Times New Roman" panose="02020603050405020304" pitchFamily="18" charset="0"/>
              </a:rPr>
              <a:t>persons that smoke or use tobacco products</a:t>
            </a:r>
            <a:r>
              <a:rPr lang="en-US" sz="1000" i="1" dirty="0">
                <a:solidFill>
                  <a:schemeClr val="tx1"/>
                </a:solidFill>
              </a:rPr>
              <a:t> report that they intend to quit smoking in the next 30 days, and another 40% say they intend to do so in the next 6 months. Furthermore, among </a:t>
            </a:r>
            <a:r>
              <a:rPr lang="en-US" sz="1800" dirty="0">
                <a:effectLst/>
                <a:latin typeface="Calibri" panose="020F0502020204030204" pitchFamily="34" charset="0"/>
                <a:ea typeface="Times New Roman" panose="02020603050405020304" pitchFamily="18" charset="0"/>
              </a:rPr>
              <a:t>persons that smoke or use tobacco products</a:t>
            </a:r>
            <a:r>
              <a:rPr lang="en-US" sz="1000" i="1" dirty="0">
                <a:solidFill>
                  <a:schemeClr val="tx1"/>
                </a:solidFill>
              </a:rPr>
              <a:t> with mental illness, readiness to quit appears to be unrelated to the psychiatric diagnosis, the severity of symptoms, or the coexistence of substance use</a:t>
            </a:r>
          </a:p>
          <a:p>
            <a:pPr lvl="0">
              <a:buFont typeface="Wingdings" panose="05000000000000000000" pitchFamily="2" charset="2"/>
              <a:buNone/>
              <a:defRPr/>
            </a:pPr>
            <a:r>
              <a:rPr lang="en-US" sz="1000" dirty="0">
                <a:solidFill>
                  <a:schemeClr val="tx1"/>
                </a:solidFill>
              </a:rPr>
              <a:t>They can’t quit </a:t>
            </a:r>
          </a:p>
          <a:p>
            <a:pPr lvl="1">
              <a:buFont typeface="Wingdings" panose="05000000000000000000" pitchFamily="2" charset="2"/>
              <a:buChar char="§"/>
              <a:defRPr/>
            </a:pPr>
            <a:r>
              <a:rPr lang="en-US" sz="1000" b="1" i="1" dirty="0">
                <a:solidFill>
                  <a:schemeClr val="tx1"/>
                </a:solidFill>
              </a:rPr>
              <a:t>Click*Fact: </a:t>
            </a:r>
            <a:r>
              <a:rPr lang="en-US" sz="1000" i="1" dirty="0">
                <a:solidFill>
                  <a:schemeClr val="tx1"/>
                </a:solidFill>
              </a:rPr>
              <a:t>Although treating tobacco dependence is challenging, several randomized treatment trials and systematic reviews involving </a:t>
            </a:r>
            <a:r>
              <a:rPr lang="en-US" sz="1800" dirty="0">
                <a:effectLst/>
                <a:latin typeface="Calibri" panose="020F0502020204030204" pitchFamily="34" charset="0"/>
                <a:ea typeface="Times New Roman" panose="02020603050405020304" pitchFamily="18" charset="0"/>
              </a:rPr>
              <a:t>persons that smoke or use tobacco products</a:t>
            </a:r>
            <a:r>
              <a:rPr lang="en-US" sz="1000" i="1" dirty="0">
                <a:solidFill>
                  <a:schemeClr val="tx1"/>
                </a:solidFill>
              </a:rPr>
              <a:t> with mental illness have documented that success is possible.</a:t>
            </a:r>
          </a:p>
          <a:p>
            <a:pPr lvl="0">
              <a:buFont typeface="Wingdings" panose="05000000000000000000" pitchFamily="2" charset="2"/>
              <a:buNone/>
              <a:defRPr/>
            </a:pPr>
            <a:r>
              <a:rPr lang="en-US" sz="1000" dirty="0">
                <a:solidFill>
                  <a:schemeClr val="tx1"/>
                </a:solidFill>
              </a:rPr>
              <a:t>Quitting worsens recovery from the mental illness </a:t>
            </a:r>
          </a:p>
          <a:p>
            <a:pPr lvl="1">
              <a:buFont typeface="Wingdings" panose="05000000000000000000" pitchFamily="2" charset="2"/>
              <a:buChar char="§"/>
              <a:defRPr/>
            </a:pPr>
            <a:r>
              <a:rPr lang="en-US" sz="1000" b="1" i="1" dirty="0">
                <a:solidFill>
                  <a:schemeClr val="tx1"/>
                </a:solidFill>
              </a:rPr>
              <a:t>Click*Fact: </a:t>
            </a:r>
            <a:r>
              <a:rPr lang="en-US" sz="1000" i="1" dirty="0">
                <a:solidFill>
                  <a:schemeClr val="tx1"/>
                </a:solidFill>
              </a:rPr>
              <a:t>not so; and quitting increases sobriety for individuals with alcohol use disorder. Smoking cessation did not worsen depression or PTSD symptoms or lead to psychiatric hospitalization or increased use of alcohol or illicit drugs</a:t>
            </a:r>
          </a:p>
          <a:p>
            <a:pPr>
              <a:defRPr/>
            </a:pPr>
            <a:r>
              <a:rPr lang="en-US" sz="1000" dirty="0">
                <a:solidFill>
                  <a:schemeClr val="tx1"/>
                </a:solidFill>
              </a:rPr>
              <a:t>It is a low priority problem </a:t>
            </a:r>
          </a:p>
          <a:p>
            <a:pPr lvl="1">
              <a:buFont typeface="Wingdings" panose="05000000000000000000" pitchFamily="2" charset="2"/>
              <a:buChar char="§"/>
              <a:defRPr/>
            </a:pPr>
            <a:r>
              <a:rPr lang="en-US" sz="1000" b="1" i="1" dirty="0">
                <a:solidFill>
                  <a:schemeClr val="tx1"/>
                </a:solidFill>
              </a:rPr>
              <a:t>Click*Fact </a:t>
            </a:r>
            <a:r>
              <a:rPr lang="en-US" sz="1000" b="0" i="1" dirty="0">
                <a:solidFill>
                  <a:schemeClr val="tx1"/>
                </a:solidFill>
              </a:rPr>
              <a:t>people with psychiatric disorders are far more likely to die from tobacco-related diseases than from mental illness. </a:t>
            </a:r>
            <a:r>
              <a:rPr lang="en-US" sz="1800" dirty="0">
                <a:effectLst/>
                <a:latin typeface="Calibri" panose="020F0502020204030204" pitchFamily="34" charset="0"/>
                <a:ea typeface="Times New Roman" panose="02020603050405020304" pitchFamily="18" charset="0"/>
              </a:rPr>
              <a:t>persons that smoke or use tobacco products</a:t>
            </a:r>
            <a:r>
              <a:rPr lang="en-US" sz="1000" b="0" i="1" dirty="0">
                <a:solidFill>
                  <a:schemeClr val="tx1"/>
                </a:solidFill>
              </a:rPr>
              <a:t> know tobacco use has deadly consequences and expect health care professionals to intervene. Indeed, raising the issue of tobacco use with patients enhances the rapport between patients and clinicians</a:t>
            </a:r>
            <a:endParaRPr lang="en-US" sz="1600" dirty="0">
              <a:solidFill>
                <a:schemeClr val="bg1"/>
              </a:solidFill>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ea typeface="Tahoma" panose="020B0604030504040204" pitchFamily="34" charset="0"/>
                <a:cs typeface="Tahoma" panose="020B0604030504040204" pitchFamily="34" charset="0"/>
              </a:rPr>
              <a:t> </a:t>
            </a:r>
            <a:r>
              <a:rPr lang="en-US" sz="1200" b="1" dirty="0">
                <a:solidFill>
                  <a:schemeClr val="bg1">
                    <a:lumMod val="50000"/>
                  </a:schemeClr>
                </a:solidFill>
                <a:ea typeface="Tahoma" panose="020B0604030504040204" pitchFamily="34" charset="0"/>
                <a:cs typeface="Tahoma" panose="020B0604030504040204" pitchFamily="34" charset="0"/>
              </a:rPr>
              <a:t>Source</a:t>
            </a:r>
            <a:r>
              <a:rPr lang="en-US" sz="1200" dirty="0">
                <a:solidFill>
                  <a:schemeClr val="bg1">
                    <a:lumMod val="50000"/>
                  </a:schemeClr>
                </a:solidFill>
                <a:ea typeface="Tahoma" panose="020B0604030504040204" pitchFamily="34" charset="0"/>
                <a:cs typeface="Tahoma" panose="020B0604030504040204" pitchFamily="34" charset="0"/>
              </a:rPr>
              <a:t>: Prochaska, NEJM, July 21, 2011</a:t>
            </a:r>
            <a:endParaRPr lang="en-US" sz="1600" dirty="0">
              <a:solidFill>
                <a:schemeClr val="bg1">
                  <a:lumMod val="50000"/>
                </a:schemeClr>
              </a:solidFill>
              <a:ea typeface="Tahoma" panose="020B0604030504040204" pitchFamily="34" charset="0"/>
              <a:cs typeface="Tahoma" panose="020B0604030504040204" pitchFamily="34" charset="0"/>
            </a:endParaRPr>
          </a:p>
          <a:p>
            <a:endParaRPr lang="en-US" altLang="en-US" dirty="0">
              <a:latin typeface="Arial" pitchFamily="34" charset="0"/>
            </a:endParaRP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15" eaLnBrk="0" hangingPunct="0">
              <a:defRPr sz="2400">
                <a:solidFill>
                  <a:schemeClr val="tx1"/>
                </a:solidFill>
                <a:latin typeface="Arial" pitchFamily="34" charset="0"/>
                <a:cs typeface="Arial" pitchFamily="34" charset="0"/>
              </a:defRPr>
            </a:lvl1pPr>
            <a:lvl2pPr marL="757024" indent="-291163" defTabSz="949515" eaLnBrk="0" hangingPunct="0">
              <a:defRPr sz="2400">
                <a:solidFill>
                  <a:schemeClr val="tx1"/>
                </a:solidFill>
                <a:latin typeface="Arial" pitchFamily="34" charset="0"/>
                <a:cs typeface="Arial" pitchFamily="34" charset="0"/>
              </a:defRPr>
            </a:lvl2pPr>
            <a:lvl3pPr marL="1164653" indent="-232930" defTabSz="949515" eaLnBrk="0" hangingPunct="0">
              <a:defRPr sz="2400">
                <a:solidFill>
                  <a:schemeClr val="tx1"/>
                </a:solidFill>
                <a:latin typeface="Arial" pitchFamily="34" charset="0"/>
                <a:cs typeface="Arial" pitchFamily="34" charset="0"/>
              </a:defRPr>
            </a:lvl3pPr>
            <a:lvl4pPr marL="1630513" indent="-232930" defTabSz="949515" eaLnBrk="0" hangingPunct="0">
              <a:defRPr sz="2400">
                <a:solidFill>
                  <a:schemeClr val="tx1"/>
                </a:solidFill>
                <a:latin typeface="Arial" pitchFamily="34" charset="0"/>
                <a:cs typeface="Arial" pitchFamily="34" charset="0"/>
              </a:defRPr>
            </a:lvl4pPr>
            <a:lvl5pPr marL="2096375" indent="-232930" defTabSz="949515" eaLnBrk="0" hangingPunct="0">
              <a:defRPr sz="2400">
                <a:solidFill>
                  <a:schemeClr val="tx1"/>
                </a:solidFill>
                <a:latin typeface="Arial" pitchFamily="34" charset="0"/>
                <a:cs typeface="Arial" pitchFamily="34" charset="0"/>
              </a:defRPr>
            </a:lvl5pPr>
            <a:lvl6pPr marL="2562236" indent="-232930" defTabSz="949515" eaLnBrk="0" fontAlgn="base" hangingPunct="0">
              <a:spcBef>
                <a:spcPct val="0"/>
              </a:spcBef>
              <a:spcAft>
                <a:spcPct val="0"/>
              </a:spcAft>
              <a:defRPr sz="2400">
                <a:solidFill>
                  <a:schemeClr val="tx1"/>
                </a:solidFill>
                <a:latin typeface="Arial" pitchFamily="34" charset="0"/>
                <a:cs typeface="Arial" pitchFamily="34" charset="0"/>
              </a:defRPr>
            </a:lvl6pPr>
            <a:lvl7pPr marL="3028096" indent="-232930" defTabSz="949515" eaLnBrk="0" fontAlgn="base" hangingPunct="0">
              <a:spcBef>
                <a:spcPct val="0"/>
              </a:spcBef>
              <a:spcAft>
                <a:spcPct val="0"/>
              </a:spcAft>
              <a:defRPr sz="2400">
                <a:solidFill>
                  <a:schemeClr val="tx1"/>
                </a:solidFill>
                <a:latin typeface="Arial" pitchFamily="34" charset="0"/>
                <a:cs typeface="Arial" pitchFamily="34" charset="0"/>
              </a:defRPr>
            </a:lvl7pPr>
            <a:lvl8pPr marL="3493958" indent="-232930" defTabSz="949515" eaLnBrk="0" fontAlgn="base" hangingPunct="0">
              <a:spcBef>
                <a:spcPct val="0"/>
              </a:spcBef>
              <a:spcAft>
                <a:spcPct val="0"/>
              </a:spcAft>
              <a:defRPr sz="2400">
                <a:solidFill>
                  <a:schemeClr val="tx1"/>
                </a:solidFill>
                <a:latin typeface="Arial" pitchFamily="34" charset="0"/>
                <a:cs typeface="Arial" pitchFamily="34" charset="0"/>
              </a:defRPr>
            </a:lvl8pPr>
            <a:lvl9pPr marL="3959819" indent="-232930" defTabSz="949515" eaLnBrk="0" fontAlgn="base" hangingPunct="0">
              <a:spcBef>
                <a:spcPct val="0"/>
              </a:spcBef>
              <a:spcAft>
                <a:spcPct val="0"/>
              </a:spcAft>
              <a:defRPr sz="2400">
                <a:solidFill>
                  <a:schemeClr val="tx1"/>
                </a:solidFill>
                <a:latin typeface="Arial" pitchFamily="34" charset="0"/>
                <a:cs typeface="Arial" pitchFamily="34" charset="0"/>
              </a:defRPr>
            </a:lvl9pPr>
          </a:lstStyle>
          <a:p>
            <a:pPr algn="l" eaLnBrk="1" hangingPunct="1">
              <a:defRPr/>
            </a:pPr>
            <a:fld id="{BAB009F1-3408-4D3D-A6A9-34C37D387539}" type="slidenum">
              <a:rPr lang="en-US" altLang="en-US" sz="1200">
                <a:solidFill>
                  <a:prstClr val="black"/>
                </a:solidFill>
              </a:rPr>
              <a:pPr algn="l" eaLnBrk="1" hangingPunct="1">
                <a:defRPr/>
              </a:pPr>
              <a:t>19</a:t>
            </a:fld>
            <a:endParaRPr lang="en-US" altLang="en-US" sz="1200">
              <a:solidFill>
                <a:prstClr val="black"/>
              </a:solidFill>
            </a:endParaRPr>
          </a:p>
        </p:txBody>
      </p:sp>
    </p:spTree>
    <p:extLst>
      <p:ext uri="{BB962C8B-B14F-4D97-AF65-F5344CB8AC3E}">
        <p14:creationId xmlns:p14="http://schemas.microsoft.com/office/powerpoint/2010/main" val="1450955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2319336-2906-4128-B97B-BA22E08C9438}" type="slidenum">
              <a:rPr lang="en-US" smtClean="0"/>
              <a:t>2</a:t>
            </a:fld>
            <a:endParaRPr lang="en-US"/>
          </a:p>
        </p:txBody>
      </p:sp>
    </p:spTree>
    <p:extLst>
      <p:ext uri="{BB962C8B-B14F-4D97-AF65-F5344CB8AC3E}">
        <p14:creationId xmlns:p14="http://schemas.microsoft.com/office/powerpoint/2010/main" val="786102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62013"/>
            <a:ext cx="4181475" cy="3136900"/>
          </a:xfrm>
        </p:spPr>
      </p:sp>
      <p:sp>
        <p:nvSpPr>
          <p:cNvPr id="3" name="Notes Placeholder 2"/>
          <p:cNvSpPr>
            <a:spLocks noGrp="1"/>
          </p:cNvSpPr>
          <p:nvPr>
            <p:ph type="body" idx="1"/>
          </p:nvPr>
        </p:nvSpPr>
        <p:spPr>
          <a:xfrm>
            <a:off x="263617" y="4325613"/>
            <a:ext cx="6483167" cy="4370394"/>
          </a:xfrm>
        </p:spPr>
        <p:txBody>
          <a:bodyPr/>
          <a:lstStyle/>
          <a:p>
            <a:pPr marL="174697" indent="-174697"/>
            <a:r>
              <a:rPr lang="en-US" dirty="0"/>
              <a:t>Tobacco use disorder is defined as “</a:t>
            </a:r>
            <a:r>
              <a:rPr lang="en-US" i="1" dirty="0"/>
              <a:t>a problematic pattern of tobacco use leading to clinically significant impairment or distress, as manifested by at least two of the following, occurring within a 12-month period</a:t>
            </a:r>
            <a:r>
              <a:rPr lang="en-US" dirty="0"/>
              <a:t>”.</a:t>
            </a:r>
          </a:p>
          <a:p>
            <a:pPr marL="174697" indent="-174697"/>
            <a:r>
              <a:rPr lang="en-US" b="1" i="0" kern="1200" dirty="0">
                <a:solidFill>
                  <a:schemeClr val="tx1"/>
                </a:solidFill>
                <a:effectLst/>
                <a:highlight>
                  <a:srgbClr val="FFFF00"/>
                </a:highlight>
                <a:ea typeface="+mn-ea"/>
                <a:cs typeface="+mn-cs"/>
              </a:rPr>
              <a:t>ASK</a:t>
            </a:r>
            <a:r>
              <a:rPr lang="en-US" b="0" i="0" kern="1200" dirty="0">
                <a:solidFill>
                  <a:schemeClr val="tx1"/>
                </a:solidFill>
                <a:effectLst/>
                <a:ea typeface="+mn-ea"/>
                <a:cs typeface="+mn-cs"/>
              </a:rPr>
              <a:t>:  </a:t>
            </a:r>
            <a:r>
              <a:rPr lang="en-US" b="1" i="0" kern="1200" dirty="0">
                <a:solidFill>
                  <a:schemeClr val="tx1"/>
                </a:solidFill>
                <a:effectLst/>
                <a:ea typeface="+mn-ea"/>
                <a:cs typeface="+mn-cs"/>
              </a:rPr>
              <a:t>Does this criteria look similar to other substance use criteria? Do any of these symptoms stand out to you?</a:t>
            </a:r>
            <a:r>
              <a:rPr lang="en-US" i="0" kern="1200" dirty="0">
                <a:solidFill>
                  <a:schemeClr val="tx1"/>
                </a:solidFill>
                <a:effectLst/>
                <a:ea typeface="+mn-ea"/>
                <a:cs typeface="+mn-cs"/>
              </a:rPr>
              <a:t> (</a:t>
            </a:r>
            <a:r>
              <a:rPr lang="en-US" b="0" i="0" kern="1200" dirty="0">
                <a:solidFill>
                  <a:schemeClr val="tx1"/>
                </a:solidFill>
                <a:effectLst/>
                <a:ea typeface="+mn-ea"/>
                <a:cs typeface="+mn-cs"/>
              </a:rPr>
              <a:t>Very similar to alcohol use disorder)</a:t>
            </a:r>
          </a:p>
          <a:p>
            <a:pPr marL="174697" indent="-174697"/>
            <a:r>
              <a:rPr lang="en-US" b="0" i="0" kern="1200" dirty="0">
                <a:solidFill>
                  <a:schemeClr val="tx1"/>
                </a:solidFill>
                <a:effectLst/>
                <a:ea typeface="+mn-ea"/>
                <a:cs typeface="+mn-cs"/>
              </a:rPr>
              <a:t>TUD has been in the DSM since 1980, is the most prevalent and most deadly SUD however, it is rarely treated as other SUDs</a:t>
            </a:r>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300" dirty="0"/>
          </a:p>
          <a:p>
            <a:pPr marL="0" indent="0" defTabSz="931717">
              <a:lnSpc>
                <a:spcPct val="100000"/>
              </a:lnSpc>
              <a:spcAft>
                <a:spcPts val="0"/>
              </a:spcAft>
              <a:buNone/>
              <a:defRPr/>
            </a:pPr>
            <a:endParaRPr lang="en-US" sz="1000" dirty="0">
              <a:solidFill>
                <a:schemeClr val="bg2">
                  <a:lumMod val="50000"/>
                </a:schemeClr>
              </a:solidFill>
            </a:endParaRPr>
          </a:p>
          <a:p>
            <a:pPr marL="0" indent="0" defTabSz="931717">
              <a:lnSpc>
                <a:spcPct val="100000"/>
              </a:lnSpc>
              <a:spcAft>
                <a:spcPts val="0"/>
              </a:spcAft>
              <a:buNone/>
              <a:defRPr/>
            </a:pPr>
            <a:r>
              <a:rPr lang="en-US" sz="1000" dirty="0">
                <a:solidFill>
                  <a:schemeClr val="bg2">
                    <a:lumMod val="50000"/>
                  </a:schemeClr>
                </a:solidFill>
              </a:rPr>
              <a:t>American Psychiatric Association. (2013). </a:t>
            </a:r>
            <a:r>
              <a:rPr lang="en-US" sz="1000" i="1" dirty="0">
                <a:solidFill>
                  <a:schemeClr val="bg2">
                    <a:lumMod val="50000"/>
                  </a:schemeClr>
                </a:solidFill>
              </a:rPr>
              <a:t>Diagnostic and statistical manual of mental disorders</a:t>
            </a:r>
            <a:r>
              <a:rPr lang="en-US" sz="1000" dirty="0">
                <a:solidFill>
                  <a:schemeClr val="bg2">
                    <a:lumMod val="50000"/>
                  </a:schemeClr>
                </a:solidFill>
              </a:rPr>
              <a:t> (5th ed.). https://doi.org/10.1176/appi.books.9780890425596</a:t>
            </a:r>
          </a:p>
        </p:txBody>
      </p:sp>
    </p:spTree>
    <p:extLst>
      <p:ext uri="{BB962C8B-B14F-4D97-AF65-F5344CB8AC3E}">
        <p14:creationId xmlns:p14="http://schemas.microsoft.com/office/powerpoint/2010/main" val="2859259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846263" y="677863"/>
            <a:ext cx="3597275" cy="2698750"/>
          </a:xfrm>
          <a:ln/>
        </p:spPr>
      </p:sp>
      <p:sp>
        <p:nvSpPr>
          <p:cNvPr id="14339" name="Rectangle 3"/>
          <p:cNvSpPr>
            <a:spLocks noGrp="1" noChangeArrowheads="1"/>
          </p:cNvSpPr>
          <p:nvPr>
            <p:ph type="body" idx="1"/>
          </p:nvPr>
        </p:nvSpPr>
        <p:spPr>
          <a:xfrm>
            <a:off x="636588" y="3576638"/>
            <a:ext cx="6086475" cy="5305425"/>
          </a:xfrm>
          <a:noFill/>
          <a:extLst>
            <a:ext uri="{909E8E84-426E-40DD-AFC4-6F175D3DCCD1}">
              <a14:hiddenFill xmlns:a14="http://schemas.microsoft.com/office/drawing/2010/main">
                <a:solidFill>
                  <a:srgbClr val="FFFFFF"/>
                </a:solidFill>
              </a14:hiddenFill>
            </a:ext>
          </a:extLst>
        </p:spPr>
        <p:txBody>
          <a:bodyPr/>
          <a:lstStyle/>
          <a:p>
            <a:r>
              <a:rPr lang="en-US" altLang="en-US" sz="1000" b="1" dirty="0">
                <a:latin typeface="+mn-lt"/>
              </a:rPr>
              <a:t>So why should behavioral health clinicians address tobacco? </a:t>
            </a:r>
          </a:p>
          <a:p>
            <a:r>
              <a:rPr lang="en-US" altLang="en-US" sz="1000" b="1" dirty="0">
                <a:latin typeface="+mn-lt"/>
              </a:rPr>
              <a:t>Tobacco use disorder most prevalent SUD!   And who better to treat this than BH clinicians who deal with substance use disorders regularly. </a:t>
            </a:r>
          </a:p>
          <a:p>
            <a:r>
              <a:rPr lang="en-US" altLang="en-US" sz="1000" b="1" dirty="0">
                <a:latin typeface="+mn-lt"/>
              </a:rPr>
              <a:t>Tobacco use disorder is  DSM-5 disorder, and </a:t>
            </a:r>
            <a:r>
              <a:rPr lang="en-US" sz="1800" b="1" dirty="0">
                <a:effectLst/>
                <a:latin typeface="Calibri" panose="020F0502020204030204" pitchFamily="34" charset="0"/>
                <a:ea typeface="Times New Roman" panose="02020603050405020304" pitchFamily="18" charset="0"/>
              </a:rPr>
              <a:t>those that treat MH &amp; SUD have the skills to treat TUD since the interventions are the same -  since TUD is a SUD.</a:t>
            </a:r>
            <a:endParaRPr lang="en-US" altLang="en-US" sz="1000" b="1" dirty="0">
              <a:latin typeface="+mn-lt"/>
            </a:endParaRPr>
          </a:p>
          <a:p>
            <a:r>
              <a:rPr lang="en-US" altLang="en-US" sz="1000" b="1" dirty="0">
                <a:latin typeface="+mn-lt"/>
              </a:rPr>
              <a:t>Really this is a primary setting for treating folks with Tobacco Use disorder – we’re able to combine psychopharmacological and behavioral counseling</a:t>
            </a:r>
          </a:p>
          <a:p>
            <a:endParaRPr lang="en-US" altLang="en-US" sz="1000" b="1" dirty="0">
              <a:latin typeface="+mn-lt"/>
            </a:endParaRPr>
          </a:p>
          <a:p>
            <a:r>
              <a:rPr lang="en-US" altLang="en-US" sz="1000" b="1" dirty="0">
                <a:latin typeface="+mn-lt"/>
              </a:rPr>
              <a:t>*click* And then failure to address tobacco use implies that quitting is not that important. </a:t>
            </a:r>
          </a:p>
          <a:p>
            <a:endParaRPr lang="en-US" altLang="en-US" sz="1000" b="1" dirty="0">
              <a:latin typeface="+mn-lt"/>
            </a:endParaRPr>
          </a:p>
          <a:p>
            <a:r>
              <a:rPr lang="en-US" altLang="en-US" sz="1000" b="1" dirty="0">
                <a:latin typeface="+mn-lt"/>
              </a:rPr>
              <a:t>About slide:</a:t>
            </a:r>
          </a:p>
          <a:p>
            <a:pPr marL="171450" indent="-171450">
              <a:buFont typeface="Arial" panose="020B0604020202020204" pitchFamily="34" charset="0"/>
              <a:buChar char="•"/>
            </a:pPr>
            <a:r>
              <a:rPr lang="en-US" altLang="en-US" sz="1000" dirty="0">
                <a:latin typeface="+mn-lt"/>
              </a:rPr>
              <a:t>Tobacco users expect to be encouraged to quit by health professionals, including behavioral health providers. A study determined that of 12 health habits examined (exercise, diet, alcohol history, alcohol counseling, tobacco history, tobacco counseling, passive tobacco exposure, contraception and condom use, substance use history, substance use counseling, STD prevention, and counseling about HIV testing or prevention), only tobacco history and tobacco counseling were significantly associated with full satisfaction with the clinician visit. A clinician who does not address tobacco use during a clinical encounter tacitly implies that quitting is not important.  </a:t>
            </a:r>
          </a:p>
          <a:p>
            <a:pPr marL="171450" indent="-171450" eaLnBrk="1" hangingPunct="1">
              <a:spcBef>
                <a:spcPct val="45000"/>
              </a:spcBef>
              <a:buFont typeface="Arial" panose="020B0604020202020204" pitchFamily="34" charset="0"/>
              <a:buChar char="•"/>
            </a:pPr>
            <a:r>
              <a:rPr lang="en-US" altLang="en-US" sz="1000" dirty="0">
                <a:solidFill>
                  <a:schemeClr val="tx1"/>
                </a:solidFill>
                <a:latin typeface="+mn-lt"/>
              </a:rPr>
              <a:t>BH clinicians are often the clinician for whom contact is the most frequent and who knows the patient best.</a:t>
            </a:r>
          </a:p>
          <a:p>
            <a:pPr marL="171450" marR="0" lvl="0" indent="-171450" algn="l" defTabSz="914400" rtl="0" eaLnBrk="1" fontAlgn="auto" latinLnBrk="0" hangingPunct="1">
              <a:lnSpc>
                <a:spcPct val="100000"/>
              </a:lnSpc>
              <a:spcBef>
                <a:spcPct val="45000"/>
              </a:spcBef>
              <a:spcAft>
                <a:spcPts val="0"/>
              </a:spcAft>
              <a:buClrTx/>
              <a:buSzTx/>
              <a:buFont typeface="Arial" panose="020B0604020202020204" pitchFamily="34" charset="0"/>
              <a:buChar char="•"/>
              <a:tabLst/>
              <a:defRPr/>
            </a:pPr>
            <a:r>
              <a:rPr lang="en-US" altLang="en-US" sz="1000" dirty="0">
                <a:solidFill>
                  <a:schemeClr val="tx1"/>
                </a:solidFill>
                <a:latin typeface="+mn-lt"/>
              </a:rPr>
              <a:t>Trained in substance abuse treatment.</a:t>
            </a:r>
            <a:r>
              <a:rPr lang="en-US" altLang="en-US" sz="1000" dirty="0">
                <a:solidFill>
                  <a:schemeClr val="tx1"/>
                </a:solidFill>
              </a:rPr>
              <a:t> Tobacco Use Disorder is a DSM-V Substance Use Disorder. </a:t>
            </a:r>
            <a:r>
              <a:rPr lang="en-US" sz="1800" dirty="0">
                <a:effectLst/>
                <a:latin typeface="Calibri" panose="020F0502020204030204" pitchFamily="34" charset="0"/>
                <a:ea typeface="Calibri" panose="020F0502020204030204" pitchFamily="34" charset="0"/>
              </a:rPr>
              <a:t>TUD is the most common form of SUD and has been in the DSM since 1980 --  however remains the most under-diagnosed and un-treated SUD</a:t>
            </a:r>
            <a:endParaRPr lang="en-US" altLang="en-US" sz="1000" dirty="0">
              <a:solidFill>
                <a:schemeClr val="tx1"/>
              </a:solidFill>
              <a:latin typeface="+mn-lt"/>
            </a:endParaRPr>
          </a:p>
          <a:p>
            <a:pPr marL="171450" indent="-171450" eaLnBrk="1" hangingPunct="1">
              <a:spcBef>
                <a:spcPct val="45000"/>
              </a:spcBef>
              <a:buFont typeface="Arial" panose="020B0604020202020204" pitchFamily="34" charset="0"/>
              <a:buChar char="•"/>
            </a:pPr>
            <a:r>
              <a:rPr lang="en-US" altLang="en-US" sz="1000" dirty="0">
                <a:solidFill>
                  <a:schemeClr val="tx1"/>
                </a:solidFill>
                <a:latin typeface="+mn-lt"/>
              </a:rPr>
              <a:t>Trained in motivational interviewing. MI is a great strategy for working with clients who are ambivalent about quitting.</a:t>
            </a:r>
          </a:p>
          <a:p>
            <a:pPr marL="171450" indent="-171450" eaLnBrk="1" hangingPunct="1">
              <a:spcBef>
                <a:spcPct val="45000"/>
              </a:spcBef>
              <a:buFont typeface="Arial" panose="020B0604020202020204" pitchFamily="34" charset="0"/>
              <a:buChar char="•"/>
            </a:pPr>
            <a:r>
              <a:rPr lang="en-US" altLang="en-US" sz="1000" dirty="0">
                <a:solidFill>
                  <a:schemeClr val="tx1"/>
                </a:solidFill>
                <a:latin typeface="+mn-lt"/>
              </a:rPr>
              <a:t>Able to combine psychopharmacological and behavioral counseling treatment.</a:t>
            </a:r>
          </a:p>
          <a:p>
            <a:endParaRPr lang="en-US" altLang="en-US" sz="900" dirty="0">
              <a:latin typeface="Arial" panose="020B0604020202020204" pitchFamily="34" charset="0"/>
            </a:endParaRPr>
          </a:p>
          <a:p>
            <a:endParaRPr lang="en-US" altLang="en-US" sz="1100" dirty="0">
              <a:latin typeface="+mn-lt"/>
            </a:endParaRPr>
          </a:p>
          <a:p>
            <a:pPr lvl="0"/>
            <a:r>
              <a:rPr lang="en-US" altLang="en-US" sz="1100" b="1" dirty="0">
                <a:latin typeface="+mn-lt"/>
              </a:rPr>
              <a:t>Suggested literature review: </a:t>
            </a:r>
            <a:r>
              <a:rPr lang="en-US" sz="1100" dirty="0">
                <a:effectLst/>
                <a:latin typeface="+mn-lt"/>
              </a:rPr>
              <a:t>Snuffing out tobacco dependence. Ten reasons behavioral health providers need to be involved, by Jill Williams, MD, and Douglas M. </a:t>
            </a:r>
            <a:r>
              <a:rPr lang="en-US" sz="1100" dirty="0" err="1">
                <a:effectLst/>
                <a:latin typeface="+mn-lt"/>
              </a:rPr>
              <a:t>Ziedonis</a:t>
            </a:r>
            <a:r>
              <a:rPr lang="en-US" sz="1100" dirty="0">
                <a:effectLst/>
                <a:latin typeface="+mn-lt"/>
              </a:rPr>
              <a:t>, MD, MPH -</a:t>
            </a:r>
            <a:r>
              <a:rPr lang="en-US" sz="1100" u="sng" kern="1200" dirty="0">
                <a:solidFill>
                  <a:schemeClr val="tx1"/>
                </a:solidFill>
                <a:effectLst/>
                <a:latin typeface="+mn-lt"/>
                <a:ea typeface="+mn-ea"/>
                <a:cs typeface="+mn-cs"/>
                <a:hlinkClick r:id="rId3"/>
              </a:rPr>
              <a:t>http://www.behavioral.net/article/snuffing-out-tobacco-dependence</a:t>
            </a:r>
            <a:r>
              <a:rPr lang="en-US" sz="1100" kern="1200" dirty="0">
                <a:solidFill>
                  <a:schemeClr val="tx1"/>
                </a:solidFill>
                <a:effectLst/>
                <a:latin typeface="+mn-lt"/>
                <a:ea typeface="+mn-ea"/>
                <a:cs typeface="+mn-cs"/>
              </a:rPr>
              <a:t> </a:t>
            </a:r>
          </a:p>
          <a:p>
            <a:endParaRPr lang="en-US" altLang="en-US" sz="900" b="1" u="sng" dirty="0">
              <a:latin typeface="+mn-lt"/>
            </a:endParaRPr>
          </a:p>
          <a:p>
            <a:r>
              <a:rPr lang="en-US" altLang="en-US" sz="900" b="1" u="sng" dirty="0">
                <a:latin typeface="+mn-lt"/>
              </a:rPr>
              <a:t>Reasons for BH providers to address tobacco use </a:t>
            </a:r>
          </a:p>
          <a:p>
            <a:pPr marL="228600" indent="-228600">
              <a:buFont typeface="+mj-lt"/>
              <a:buAutoNum type="arabicPeriod"/>
            </a:pPr>
            <a:r>
              <a:rPr lang="en-US" sz="900" b="0" i="0" kern="1200" dirty="0">
                <a:solidFill>
                  <a:schemeClr val="tx1"/>
                </a:solidFill>
                <a:effectLst/>
                <a:latin typeface="+mn-lt"/>
                <a:ea typeface="+mn-ea"/>
                <a:cs typeface="+mn-cs"/>
              </a:rPr>
              <a:t>Treating tobacco dependence saves lives and improves quality of life</a:t>
            </a:r>
          </a:p>
          <a:p>
            <a:pPr marL="228600" indent="-228600">
              <a:buFont typeface="+mj-lt"/>
              <a:buAutoNum type="arabicPeriod"/>
            </a:pPr>
            <a:r>
              <a:rPr lang="en-US" sz="900" b="0" i="0" kern="1200" dirty="0">
                <a:solidFill>
                  <a:schemeClr val="tx1"/>
                </a:solidFill>
                <a:effectLst/>
                <a:latin typeface="+mn-lt"/>
                <a:ea typeface="+mn-ea"/>
                <a:cs typeface="+mn-cs"/>
              </a:rPr>
              <a:t>Treating tobacco-dependence is cost- effective and saves healthcare dollars.</a:t>
            </a:r>
          </a:p>
          <a:p>
            <a:pPr marL="228600" indent="-228600">
              <a:buFont typeface="+mj-lt"/>
              <a:buAutoNum type="arabicPeriod"/>
            </a:pPr>
            <a:r>
              <a:rPr lang="en-US" sz="900" b="0" i="0" kern="1200" dirty="0">
                <a:solidFill>
                  <a:schemeClr val="tx1"/>
                </a:solidFill>
                <a:effectLst/>
                <a:latin typeface="+mn-lt"/>
                <a:ea typeface="+mn-ea"/>
                <a:cs typeface="+mn-cs"/>
              </a:rPr>
              <a:t>Treating tobacco dependence improves employee productivity and health. </a:t>
            </a:r>
          </a:p>
          <a:p>
            <a:pPr marL="228600" indent="-228600">
              <a:buFont typeface="+mj-lt"/>
              <a:buAutoNum type="arabicPeriod"/>
            </a:pPr>
            <a:r>
              <a:rPr lang="en-US" sz="900" b="0" i="0" kern="1200" dirty="0">
                <a:solidFill>
                  <a:schemeClr val="tx1"/>
                </a:solidFill>
                <a:effectLst/>
                <a:latin typeface="+mn-lt"/>
                <a:ea typeface="+mn-ea"/>
                <a:cs typeface="+mn-cs"/>
              </a:rPr>
              <a:t>Smoking disproportionately affects people with behavioral health problems.</a:t>
            </a:r>
          </a:p>
          <a:p>
            <a:pPr marL="228600" indent="-228600">
              <a:buFont typeface="+mj-lt"/>
              <a:buAutoNum type="arabicPeriod"/>
            </a:pPr>
            <a:r>
              <a:rPr lang="en-US" altLang="en-US" sz="900" b="0" i="0" kern="1200" dirty="0">
                <a:solidFill>
                  <a:schemeClr val="tx1"/>
                </a:solidFill>
                <a:effectLst/>
                <a:latin typeface="+mn-lt"/>
                <a:ea typeface="+mn-ea"/>
                <a:cs typeface="+mn-cs"/>
              </a:rPr>
              <a:t>Tobacco Use Disorder is a DSM-V Substance Use Disorder</a:t>
            </a:r>
          </a:p>
          <a:p>
            <a:pPr marL="228600" indent="-228600">
              <a:buFont typeface="+mj-lt"/>
              <a:buAutoNum type="arabicPeriod"/>
            </a:pPr>
            <a:r>
              <a:rPr lang="en-US" sz="900" b="0" i="0" kern="1200" dirty="0">
                <a:solidFill>
                  <a:schemeClr val="tx1"/>
                </a:solidFill>
                <a:effectLst/>
                <a:latin typeface="+mn-lt"/>
                <a:ea typeface="+mn-ea"/>
                <a:cs typeface="+mn-cs"/>
              </a:rPr>
              <a:t>Tobacco dependence and mental illness are SAMHSA-defined co-occurring disorders.</a:t>
            </a:r>
          </a:p>
          <a:p>
            <a:pPr marL="228600" indent="-228600">
              <a:buFont typeface="+mj-lt"/>
              <a:buAutoNum type="arabicPeriod"/>
            </a:pPr>
            <a:r>
              <a:rPr lang="en-US" sz="900" b="0" i="0" kern="1200" dirty="0">
                <a:solidFill>
                  <a:schemeClr val="tx1"/>
                </a:solidFill>
                <a:effectLst/>
                <a:latin typeface="+mn-lt"/>
                <a:ea typeface="+mn-ea"/>
                <a:cs typeface="+mn-cs"/>
              </a:rPr>
              <a:t>Behavioral health practitioners have more time than primary care providers for psychosocial treatments for tobacco dependence</a:t>
            </a:r>
          </a:p>
          <a:p>
            <a:pPr marL="228600" indent="-228600">
              <a:buFont typeface="+mj-lt"/>
              <a:buAutoNum type="arabicPeriod"/>
            </a:pPr>
            <a:r>
              <a:rPr lang="en-US" sz="900" b="0" i="0" kern="1200" dirty="0">
                <a:solidFill>
                  <a:schemeClr val="tx1"/>
                </a:solidFill>
                <a:effectLst/>
                <a:latin typeface="+mn-lt"/>
                <a:ea typeface="+mn-ea"/>
                <a:cs typeface="+mn-cs"/>
              </a:rPr>
              <a:t>Tobacco use interferes with psychiatric medications.</a:t>
            </a:r>
            <a:endParaRPr lang="en-US" altLang="en-US" sz="900" b="0" dirty="0">
              <a:latin typeface="+mn-lt"/>
            </a:endParaRPr>
          </a:p>
          <a:p>
            <a:endParaRPr lang="en-US" altLang="en-US" sz="900" b="1" dirty="0">
              <a:latin typeface="Arial" panose="020B0604020202020204" pitchFamily="34" charset="0"/>
            </a:endParaRPr>
          </a:p>
          <a:p>
            <a:endParaRPr lang="en-US" altLang="en-US" sz="900" dirty="0">
              <a:latin typeface="Arial" panose="020B0604020202020204" pitchFamily="34" charset="0"/>
            </a:endParaRPr>
          </a:p>
          <a:p>
            <a:r>
              <a:rPr lang="en-US" altLang="en-US" sz="800" dirty="0" err="1">
                <a:latin typeface="Arial" panose="020B0604020202020204" pitchFamily="34" charset="0"/>
              </a:rPr>
              <a:t>Barzilai</a:t>
            </a:r>
            <a:r>
              <a:rPr lang="en-US" altLang="en-US" sz="800" dirty="0">
                <a:latin typeface="Arial" panose="020B0604020202020204" pitchFamily="34" charset="0"/>
              </a:rPr>
              <a:t> DA, Goodwin MA, </a:t>
            </a:r>
            <a:r>
              <a:rPr lang="en-US" altLang="en-US" sz="800" dirty="0" err="1">
                <a:latin typeface="Arial" panose="020B0604020202020204" pitchFamily="34" charset="0"/>
              </a:rPr>
              <a:t>Zyzanski</a:t>
            </a:r>
            <a:r>
              <a:rPr lang="en-US" altLang="en-US" sz="800" dirty="0">
                <a:latin typeface="Arial" panose="020B0604020202020204" pitchFamily="34" charset="0"/>
              </a:rPr>
              <a:t> SJ, </a:t>
            </a:r>
            <a:r>
              <a:rPr lang="en-US" altLang="en-US" sz="800" dirty="0" err="1">
                <a:latin typeface="Arial" panose="020B0604020202020204" pitchFamily="34" charset="0"/>
              </a:rPr>
              <a:t>Stange</a:t>
            </a:r>
            <a:r>
              <a:rPr lang="en-US" altLang="en-US" sz="800" dirty="0">
                <a:latin typeface="Arial" panose="020B0604020202020204" pitchFamily="34" charset="0"/>
              </a:rPr>
              <a:t> KC. (2001). Does health habit counseling affect patient satisfaction? </a:t>
            </a:r>
            <a:r>
              <a:rPr lang="en-US" altLang="en-US" sz="800" i="1" dirty="0" err="1">
                <a:latin typeface="Arial" panose="020B0604020202020204" pitchFamily="34" charset="0"/>
              </a:rPr>
              <a:t>Prev</a:t>
            </a:r>
            <a:r>
              <a:rPr lang="en-US" altLang="en-US" sz="800" i="1" dirty="0">
                <a:latin typeface="Arial" panose="020B0604020202020204" pitchFamily="34" charset="0"/>
              </a:rPr>
              <a:t> Med</a:t>
            </a:r>
            <a:r>
              <a:rPr lang="en-US" altLang="en-US" sz="800" dirty="0">
                <a:latin typeface="Arial" panose="020B0604020202020204" pitchFamily="34" charset="0"/>
              </a:rPr>
              <a:t> 33:595</a:t>
            </a:r>
            <a:r>
              <a:rPr lang="en-US" altLang="en-US" sz="800" dirty="0">
                <a:latin typeface="Arial" panose="020B0604020202020204" pitchFamily="34" charset="0"/>
                <a:cs typeface="Arial" panose="020B0604020202020204" pitchFamily="34" charset="0"/>
              </a:rPr>
              <a:t>–</a:t>
            </a:r>
            <a:r>
              <a:rPr lang="en-US" altLang="en-US" sz="800" dirty="0">
                <a:latin typeface="Arial" panose="020B0604020202020204" pitchFamily="34" charset="0"/>
              </a:rPr>
              <a:t>599.</a:t>
            </a:r>
          </a:p>
          <a:p>
            <a:r>
              <a:rPr lang="en-US" altLang="en-US" sz="800" dirty="0">
                <a:latin typeface="Arial" panose="020B0604020202020204" pitchFamily="34" charset="0"/>
              </a:rPr>
              <a:t>Conroy MB, Majchrzak NE, Regan S, Silverman CB, Schneider LI, </a:t>
            </a:r>
            <a:r>
              <a:rPr lang="en-US" altLang="en-US" sz="800" dirty="0" err="1">
                <a:latin typeface="Arial" panose="020B0604020202020204" pitchFamily="34" charset="0"/>
              </a:rPr>
              <a:t>Rigotti</a:t>
            </a:r>
            <a:r>
              <a:rPr lang="en-US" altLang="en-US" sz="800" dirty="0">
                <a:latin typeface="Arial" panose="020B0604020202020204" pitchFamily="34" charset="0"/>
              </a:rPr>
              <a:t> NA. (2005). The association between patient-reported receipt of tobacco intervention at a primary care visit and smokers’ satisfaction with their health care. </a:t>
            </a:r>
            <a:r>
              <a:rPr lang="en-US" altLang="en-US" sz="800" i="1" dirty="0">
                <a:latin typeface="Arial" panose="020B0604020202020204" pitchFamily="34" charset="0"/>
              </a:rPr>
              <a:t>Nicotine </a:t>
            </a:r>
            <a:r>
              <a:rPr lang="en-US" altLang="en-US" sz="800" i="1" dirty="0" err="1">
                <a:latin typeface="Arial" panose="020B0604020202020204" pitchFamily="34" charset="0"/>
              </a:rPr>
              <a:t>Tob</a:t>
            </a:r>
            <a:r>
              <a:rPr lang="en-US" altLang="en-US" sz="800" i="1" dirty="0">
                <a:latin typeface="Arial" panose="020B0604020202020204" pitchFamily="34" charset="0"/>
              </a:rPr>
              <a:t> Res </a:t>
            </a:r>
            <a:r>
              <a:rPr lang="en-US" altLang="en-US" sz="800" dirty="0">
                <a:latin typeface="Arial" panose="020B0604020202020204" pitchFamily="34" charset="0"/>
              </a:rPr>
              <a:t>7 </a:t>
            </a:r>
            <a:r>
              <a:rPr lang="en-US" altLang="en-US" sz="800" dirty="0" err="1">
                <a:latin typeface="Arial" panose="020B0604020202020204" pitchFamily="34" charset="0"/>
              </a:rPr>
              <a:t>Suppl</a:t>
            </a:r>
            <a:r>
              <a:rPr lang="en-US" altLang="en-US" sz="800" dirty="0">
                <a:latin typeface="Arial" panose="020B0604020202020204" pitchFamily="34" charset="0"/>
              </a:rPr>
              <a:t> 1:S29</a:t>
            </a:r>
            <a:r>
              <a:rPr lang="en-US" altLang="en-US" sz="800" dirty="0">
                <a:latin typeface="Arial" panose="020B0604020202020204" pitchFamily="34" charset="0"/>
                <a:cs typeface="Arial" panose="020B0604020202020204" pitchFamily="34" charset="0"/>
              </a:rPr>
              <a:t>–</a:t>
            </a:r>
            <a:r>
              <a:rPr lang="en-US" altLang="en-US" sz="800" dirty="0">
                <a:latin typeface="Arial" panose="020B0604020202020204" pitchFamily="34" charset="0"/>
              </a:rPr>
              <a:t>S34.</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1069214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Tony, he is a real consumer.  </a:t>
            </a:r>
            <a:r>
              <a:rPr lang="en-US" b="1" dirty="0"/>
              <a:t>This campaign was created by the Wisconsin Nicotine Treatment Integration Project</a:t>
            </a:r>
            <a:r>
              <a:rPr lang="en-US" dirty="0"/>
              <a:t>, funded by the Wisconsin Division of Public Health.  </a:t>
            </a:r>
          </a:p>
          <a:p>
            <a:endParaRPr lang="en-US" dirty="0"/>
          </a:p>
        </p:txBody>
      </p:sp>
      <p:sp>
        <p:nvSpPr>
          <p:cNvPr id="4" name="Slide Number Placeholder 3"/>
          <p:cNvSpPr>
            <a:spLocks noGrp="1"/>
          </p:cNvSpPr>
          <p:nvPr>
            <p:ph type="sldNum" sz="quarter" idx="5"/>
          </p:nvPr>
        </p:nvSpPr>
        <p:spPr/>
        <p:txBody>
          <a:bodyPr/>
          <a:lstStyle/>
          <a:p>
            <a:fld id="{62319336-2906-4128-B97B-BA22E08C9438}" type="slidenum">
              <a:rPr lang="en-US" smtClean="0"/>
              <a:t>22</a:t>
            </a:fld>
            <a:endParaRPr lang="en-US"/>
          </a:p>
        </p:txBody>
      </p:sp>
    </p:spTree>
    <p:extLst>
      <p:ext uri="{BB962C8B-B14F-4D97-AF65-F5344CB8AC3E}">
        <p14:creationId xmlns:p14="http://schemas.microsoft.com/office/powerpoint/2010/main" val="764438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 think it is worth repeating that TUD is the most prevalent SUD and is deserving of the same treatment - however people with TUD are expected to slap on a patch and quit or even quit cold turkey.  Why is this?  This is especially concerning because fewer than 5% of quit attempts are successful when people try to quit on their own. </a:t>
            </a:r>
            <a:endParaRPr lang="en-US" dirty="0"/>
          </a:p>
        </p:txBody>
      </p:sp>
      <p:sp>
        <p:nvSpPr>
          <p:cNvPr id="4" name="Slide Number Placeholder 3"/>
          <p:cNvSpPr>
            <a:spLocks noGrp="1"/>
          </p:cNvSpPr>
          <p:nvPr>
            <p:ph type="sldNum" sz="quarter" idx="5"/>
          </p:nvPr>
        </p:nvSpPr>
        <p:spPr/>
        <p:txBody>
          <a:bodyPr/>
          <a:lstStyle/>
          <a:p>
            <a:fld id="{62319336-2906-4128-B97B-BA22E08C9438}" type="slidenum">
              <a:rPr lang="en-US" smtClean="0"/>
              <a:t>23</a:t>
            </a:fld>
            <a:endParaRPr lang="en-US"/>
          </a:p>
        </p:txBody>
      </p:sp>
    </p:spTree>
    <p:extLst>
      <p:ext uri="{BB962C8B-B14F-4D97-AF65-F5344CB8AC3E}">
        <p14:creationId xmlns:p14="http://schemas.microsoft.com/office/powerpoint/2010/main" val="683351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1220788" y="708025"/>
            <a:ext cx="4725987" cy="3544888"/>
          </a:xfrm>
          <a:ln/>
        </p:spPr>
      </p:sp>
      <p:sp>
        <p:nvSpPr>
          <p:cNvPr id="128003"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u="sng" dirty="0">
                <a:latin typeface="+mn-lt"/>
              </a:rPr>
              <a:t>So now I’m going to share some evidence-based tobacco treatment interventions that anyone can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n-lt"/>
              </a:rPr>
              <a:t>The  5A’s and AAR are forms of brief interventions.  </a:t>
            </a:r>
            <a:r>
              <a:rPr lang="en-US" sz="1100" b="1" dirty="0">
                <a:latin typeface="+mn-lt"/>
              </a:rPr>
              <a:t>I’d like to point out that there is a dose response relationship…the more intensive the treatment, the better the outcome - however, even brief intervention is better than nothing.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latin typeface="+mn-lt"/>
              </a:rPr>
              <a:t>As a note, RTI has some scripts available for you to help with how to ASK and ADVISE because our words matter</a:t>
            </a:r>
            <a:r>
              <a:rPr lang="en-US" sz="1100" dirty="0">
                <a:latin typeface="+mn-lt"/>
              </a:rPr>
              <a:t>.  I’ll give you some scripting in just a couple of slides.  Speaking of our words and that they matter, you will notice that we aim to use them terminology of TUD, and tobacco treatment or tobacco recovery, instead of smokers and smoking cessation.  And I invite you to use this same language.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n-lt"/>
              </a:rPr>
              <a:t>There are v</a:t>
            </a:r>
            <a:r>
              <a:rPr lang="en-US" altLang="en-US" sz="1100" dirty="0">
                <a:latin typeface="+mn-lt"/>
              </a:rPr>
              <a:t>arious evidence-based tobacco treatment interventions, and most of these are interventions behavioral health professionals are already skilled in delivering (such as MI, cognitive/behavioral strategies, coping mechanisms, and shared decision making)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Treatments that combine tobacco treatment medications with cognitive behavioral interventions have the best rates of treatment acceptance and effectiveness (25-30% abstinence rate)  (Fiore &amp; Baker, 2011).  Currently we have 7 FDA approved medications to assist people with TUD.  Think of these as MAT. (medication assisted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mn-lt"/>
            </a:endParaRPr>
          </a:p>
        </p:txBody>
      </p:sp>
      <p:sp>
        <p:nvSpPr>
          <p:cNvPr id="128004" name="Slide Number Placeholder 3"/>
          <p:cNvSpPr>
            <a:spLocks noGrp="1"/>
          </p:cNvSpPr>
          <p:nvPr>
            <p:ph type="sldNum" sz="quarter" idx="5"/>
          </p:nvPr>
        </p:nvSpPr>
        <p:spPr>
          <a:noFill/>
        </p:spPr>
        <p:txBody>
          <a:bodyPr/>
          <a:lstStyle>
            <a:lvl1pPr>
              <a:defRPr>
                <a:solidFill>
                  <a:schemeClr val="tx1"/>
                </a:solidFill>
                <a:latin typeface="Arial" charset="0"/>
              </a:defRPr>
            </a:lvl1pPr>
            <a:lvl2pPr marL="757066" indent="-291179">
              <a:defRPr>
                <a:solidFill>
                  <a:schemeClr val="tx1"/>
                </a:solidFill>
                <a:latin typeface="Arial" charset="0"/>
              </a:defRPr>
            </a:lvl2pPr>
            <a:lvl3pPr marL="1164717" indent="-232943">
              <a:defRPr>
                <a:solidFill>
                  <a:schemeClr val="tx1"/>
                </a:solidFill>
                <a:latin typeface="Arial" charset="0"/>
              </a:defRPr>
            </a:lvl3pPr>
            <a:lvl4pPr marL="1630604" indent="-232943">
              <a:defRPr>
                <a:solidFill>
                  <a:schemeClr val="tx1"/>
                </a:solidFill>
                <a:latin typeface="Arial" charset="0"/>
              </a:defRPr>
            </a:lvl4pPr>
            <a:lvl5pPr marL="2096491" indent="-232943">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algn="l" defTabSz="931774">
              <a:defRPr/>
            </a:pPr>
            <a:fld id="{F59CDF0F-5017-488B-88ED-0DAD87172383}" type="slidenum">
              <a:rPr lang="en-US" altLang="en-US" sz="800">
                <a:solidFill>
                  <a:prstClr val="black"/>
                </a:solidFill>
              </a:rPr>
              <a:pPr algn="l" defTabSz="931774">
                <a:defRPr/>
              </a:pPr>
              <a:t>24</a:t>
            </a:fld>
            <a:endParaRPr lang="en-US" altLang="en-US" sz="800" dirty="0">
              <a:solidFill>
                <a:prstClr val="black"/>
              </a:solidFill>
            </a:endParaRPr>
          </a:p>
        </p:txBody>
      </p:sp>
    </p:spTree>
    <p:extLst>
      <p:ext uri="{BB962C8B-B14F-4D97-AF65-F5344CB8AC3E}">
        <p14:creationId xmlns:p14="http://schemas.microsoft.com/office/powerpoint/2010/main" val="3957117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Healthcare professionals play a critical role in helping patients to quit using tobacco and should utilize Ask-Advise-Refer or AAR model at a minimum, when time or logistics do not allow for intensive tobacco treatment counseling during a patient visit -  again, since even brief interventions have been shown to be effective and can be achieved in less than 5 mins. </a:t>
            </a:r>
          </a:p>
          <a:p>
            <a:pPr marL="171450" indent="-171450">
              <a:buFont typeface="Arial" panose="020B0604020202020204" pitchFamily="34" charset="0"/>
              <a:buChar char="•"/>
            </a:pPr>
            <a:r>
              <a:rPr lang="en-US" dirty="0"/>
              <a:t>So what is ASK, ADVISE, Refer? </a:t>
            </a:r>
            <a:r>
              <a:rPr lang="en-US" b="1" dirty="0"/>
              <a:t>CLICK</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B9D22-3D20-4984-9635-F93D1907B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92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order to provide treatment or connect to appropriate resources, it’s </a:t>
            </a:r>
            <a:r>
              <a:rPr lang="en-US" i="1" dirty="0"/>
              <a:t>essential</a:t>
            </a:r>
            <a:r>
              <a:rPr lang="en-US" dirty="0"/>
              <a:t> to first begin identifying your patients who use tobacco products, including e-cigarettes or vape products.  Asking ALL patients about their tobacco at every visit, and then documenting  their status in your agency’s EHR, will help to ensure all patients are offered treatment or connected to resources to help quit, since we know that it can take several tries for someone to quit tobacco successfully.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Asking about tobacco use should be considered to be as important as evaluating vital signs or obtaining a medication history.  And screening for tobacco use and providing tobacco treatment counseling are positively associated with patient satisfaction. </a:t>
            </a:r>
            <a:r>
              <a:rPr lang="en-US" b="1"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Consider starting the conversation by asking for your patient’s </a:t>
            </a:r>
            <a:r>
              <a:rPr lang="en-US" i="1" dirty="0"/>
              <a:t>permission</a:t>
            </a:r>
            <a:r>
              <a:rPr lang="en-US" dirty="0"/>
              <a:t> to discuss their tobacco use.  Asking permission can help to reduce discord or unpleasant feelings patients may have about the topic of tobacco.  Consider asking, “</a:t>
            </a:r>
            <a:r>
              <a:rPr lang="en-US" sz="1200" kern="1200" dirty="0">
                <a:solidFill>
                  <a:schemeClr val="tx1"/>
                </a:solidFill>
                <a:latin typeface="+mn-lt"/>
                <a:ea typeface="+mn-ea"/>
                <a:cs typeface="+mn-cs"/>
              </a:rPr>
              <a:t>Would you mind if I asked you a few questions about your tobacco use?” then you can give a reason such as… </a:t>
            </a:r>
            <a:r>
              <a:rPr lang="en-US" sz="1200" b="1" kern="1200" dirty="0">
                <a:solidFill>
                  <a:schemeClr val="tx1"/>
                </a:solidFill>
                <a:latin typeface="+mn-lt"/>
                <a:ea typeface="+mn-ea"/>
                <a:cs typeface="+mn-cs"/>
              </a:rPr>
              <a:t>CLICK</a:t>
            </a:r>
            <a:endParaRPr lang="en-US" sz="1200" kern="1200" dirty="0">
              <a:solidFill>
                <a:schemeClr val="tx1"/>
              </a:solidFill>
              <a:latin typeface="+mn-lt"/>
              <a:ea typeface="+mn-ea"/>
              <a:cs typeface="+mn-cs"/>
            </a:endParaRPr>
          </a:p>
          <a:p>
            <a:pPr marL="628650" lvl="1" indent="-171450">
              <a:buFont typeface="Arial" panose="020B0604020202020204" pitchFamily="34" charset="0"/>
              <a:buChar char="•"/>
            </a:pPr>
            <a:r>
              <a:rPr lang="en-US" sz="1200" kern="1200" dirty="0">
                <a:solidFill>
                  <a:schemeClr val="tx1"/>
                </a:solidFill>
                <a:latin typeface="+mn-lt"/>
                <a:ea typeface="+mn-ea"/>
                <a:cs typeface="+mn-cs"/>
              </a:rPr>
              <a:t>  We like to have this information so we can check for any potential interactions with tobacco and your other medicines</a:t>
            </a:r>
            <a:r>
              <a:rPr lang="en-US" dirty="0"/>
              <a:t>”. </a:t>
            </a:r>
            <a:r>
              <a:rPr lang="en-US" b="1" dirty="0"/>
              <a:t>CLICK</a:t>
            </a:r>
            <a:endParaRPr lang="en-US" dirty="0"/>
          </a:p>
          <a:p>
            <a:pPr marL="628650" lvl="1" indent="-171450">
              <a:lnSpc>
                <a:spcPct val="110000"/>
              </a:lnSpc>
              <a:spcBef>
                <a:spcPts val="800"/>
              </a:spcBef>
              <a:spcAft>
                <a:spcPts val="667"/>
              </a:spcAft>
              <a:buFont typeface="Arial" panose="020B0604020202020204" pitchFamily="34" charset="0"/>
              <a:buChar char="•"/>
            </a:pPr>
            <a:r>
              <a:rPr lang="en-US" sz="1200" dirty="0"/>
              <a:t>“Many illnesses are caused, or worsened, when people smoke, vape, or use tobacco products.” </a:t>
            </a:r>
            <a:r>
              <a:rPr lang="en-US" sz="1200" b="1" dirty="0"/>
              <a:t>CLICK</a:t>
            </a:r>
            <a:endParaRPr lang="en-US" sz="1200" dirty="0"/>
          </a:p>
          <a:p>
            <a:pPr marL="628650" lvl="1" indent="-171450">
              <a:lnSpc>
                <a:spcPct val="110000"/>
              </a:lnSpc>
              <a:spcBef>
                <a:spcPts val="800"/>
              </a:spcBef>
              <a:spcAft>
                <a:spcPts val="667"/>
              </a:spcAft>
              <a:buFont typeface="Arial" panose="020B0604020202020204" pitchFamily="34" charset="0"/>
              <a:buChar char="•"/>
            </a:pPr>
            <a:r>
              <a:rPr lang="en-US" sz="1200" dirty="0"/>
              <a:t>“We care about your health, and we have resources to help our patients quit” </a:t>
            </a:r>
            <a:endParaRPr lang="en-US" sz="1200" kern="1200" dirty="0">
              <a:solidFill>
                <a:schemeClr val="tx1"/>
              </a:solidFill>
              <a:latin typeface="+mn-lt"/>
              <a:ea typeface="+mn-ea"/>
              <a:cs typeface="+mn-cs"/>
            </a:endParaRPr>
          </a:p>
          <a:p>
            <a:pPr marL="0" lvl="0" indent="0">
              <a:lnSpc>
                <a:spcPct val="110000"/>
              </a:lnSpc>
              <a:spcBef>
                <a:spcPts val="800"/>
              </a:spcBef>
              <a:spcAft>
                <a:spcPts val="667"/>
              </a:spcAft>
              <a:buFont typeface="Arial" panose="020B0604020202020204" pitchFamily="34" charset="0"/>
              <a:buNone/>
            </a:pPr>
            <a:r>
              <a:rPr lang="en-US" dirty="0"/>
              <a:t>This lets the patient know that we are concerned about their tobacco use and how it may impact their treatment and health.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B9D22-3D20-4984-9635-F93D1907B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699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*CLICK* After asking permission, ask your patients about their tobacco use.  Be sure to use a nonjudgmental tone that conveys sensitivity compassion and concern.</a:t>
            </a:r>
          </a:p>
          <a:p>
            <a:pPr marL="171450" indent="-171450">
              <a:buFont typeface="Arial" panose="020B0604020202020204" pitchFamily="34" charset="0"/>
              <a:buChar char="•"/>
            </a:pPr>
            <a:r>
              <a:rPr lang="en-US" dirty="0"/>
              <a:t>Consider using these scripts: </a:t>
            </a:r>
            <a:r>
              <a:rPr lang="en-US" b="1" dirty="0"/>
              <a:t>CLICK</a:t>
            </a:r>
            <a:endParaRPr lang="en-US" dirty="0"/>
          </a:p>
          <a:p>
            <a:pPr marL="685834" lvl="1" indent="-228611" defTabSz="914446">
              <a:lnSpc>
                <a:spcPct val="120000"/>
              </a:lnSpc>
              <a:spcBef>
                <a:spcPts val="400"/>
              </a:spcBef>
              <a:spcAft>
                <a:spcPts val="600"/>
              </a:spcAft>
              <a:buFont typeface="Arial" panose="020B0604020202020204" pitchFamily="34" charset="0"/>
              <a:buChar char="•"/>
            </a:pPr>
            <a:r>
              <a:rPr lang="en-US" sz="1200" kern="1200" dirty="0">
                <a:solidFill>
                  <a:schemeClr val="tx1"/>
                </a:solidFill>
                <a:latin typeface="+mn-lt"/>
                <a:ea typeface="+mn-ea"/>
                <a:cs typeface="+mn-cs"/>
              </a:rPr>
              <a:t>“Tobacco use can significantly impact [insert specific mental health condition/recovery], so we ask all our patients about their experience using tobacco products.  Do you ever smoke or use other types of tobacco products like e-cigarettes/vapes, cigars, or smokeless tobacco?” </a:t>
            </a:r>
            <a:r>
              <a:rPr lang="en-US" sz="1200" b="1" kern="1200" dirty="0">
                <a:solidFill>
                  <a:schemeClr val="tx1"/>
                </a:solidFill>
                <a:latin typeface="+mn-lt"/>
                <a:ea typeface="+mn-ea"/>
                <a:cs typeface="+mn-cs"/>
              </a:rPr>
              <a:t>CLICK</a:t>
            </a:r>
            <a:endParaRPr lang="en-US" sz="1200" kern="1200" dirty="0">
              <a:solidFill>
                <a:schemeClr val="tx1"/>
              </a:solidFill>
              <a:latin typeface="+mn-lt"/>
              <a:ea typeface="+mn-ea"/>
              <a:cs typeface="+mn-cs"/>
            </a:endParaRPr>
          </a:p>
          <a:p>
            <a:pPr marL="685834" lvl="1" indent="-228611" defTabSz="914446">
              <a:lnSpc>
                <a:spcPct val="12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“What tobacco products, including e-cigarettes/vapes like JUUL or puff bars, have you used in the last month? </a:t>
            </a:r>
          </a:p>
          <a:p>
            <a:pPr marL="685834" lvl="1" indent="-228611" defTabSz="914446">
              <a:lnSpc>
                <a:spcPct val="120000"/>
              </a:lnSpc>
              <a:spcBef>
                <a:spcPts val="400"/>
              </a:spcBef>
              <a:spcAft>
                <a:spcPts val="0"/>
              </a:spcAft>
              <a:buFont typeface="Arial" panose="020B0604020202020204" pitchFamily="34" charset="0"/>
              <a:buChar char="•"/>
            </a:pPr>
            <a:r>
              <a:rPr lang="en-US" sz="1200" kern="1200" dirty="0">
                <a:solidFill>
                  <a:schemeClr val="tx1"/>
                </a:solidFill>
                <a:latin typeface="+mn-lt"/>
                <a:ea typeface="+mn-ea"/>
                <a:cs typeface="+mn-cs"/>
              </a:rPr>
              <a:t>“Do you, or does someone you know, smoke or use any type of tobacco or nicotine, such as e-cigarettes?”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Even if you see your patient frequently, it is still important to ask at every visit.  People</a:t>
            </a:r>
            <a:r>
              <a:rPr lang="en-US" b="1" baseline="0" dirty="0"/>
              <a:t> can move through the stages of change quickly or get stalled in addition to the fact they often try to quit, but relapse.  Instead of going through the same conversation with a patient you do see frequently, just “check in” saying “I wanted to touch base and see if there has been any change in your tobacco use or thoughts of quitting since your last visit?”</a:t>
            </a:r>
            <a:endParaRPr lang="en-US" b="1" dirty="0"/>
          </a:p>
          <a:p>
            <a:pPr marL="171450" lvl="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your patient does NOT use tobacco, reinforce their continued abstinence.  If they do use tobacco, engage your patient in further discussion to learn more about their experience using tobacco. Having additional information can help you gain a deeper understanding of your patient’s unique relationship with tobacco and allow you to better support their journey to tobacco recovery</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B9D22-3D20-4984-9635-F93D1907B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289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remember when asking about tobacco use, use a non-judgmental tone of voice.  You want to convey sensitivity, compassion, concern, and respect for your patient.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make sure you ask about ALL tobacco products which includes e-cigarettes, pipe, smokeless tobacco, pouches, cigars and even hookah.  Many people don’t consider all of these to be tobacco products, especially e-cigarette and pouch users.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may need to ask about specific brands such as JUUL, Puff Bars, or </a:t>
            </a:r>
            <a:r>
              <a:rPr lang="en-US" dirty="0" err="1"/>
              <a:t>Zyn</a:t>
            </a:r>
            <a:r>
              <a:rPr lang="en-US" dirty="0"/>
              <a:t> are some products more commonly used by youth.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B9D22-3D20-4984-9635-F93D1907B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202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mn-lt"/>
              </a:rPr>
              <a:t>Next, You should strongly advise all patients who use tobacco products to quit. At the very least, these patients should be advised to </a:t>
            </a:r>
            <a:r>
              <a:rPr lang="en-US" altLang="en-US" sz="1200" i="1" dirty="0">
                <a:latin typeface="+mn-lt"/>
              </a:rPr>
              <a:t>consider</a:t>
            </a:r>
            <a:r>
              <a:rPr lang="en-US" altLang="en-US" sz="1200" dirty="0">
                <a:latin typeface="+mn-lt"/>
              </a:rPr>
              <a:t> quitting.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a:latin typeface="+mn-lt"/>
              </a:rPr>
              <a:t>CLICK</a:t>
            </a:r>
            <a:r>
              <a:rPr lang="en-US" altLang="en-US" sz="1200" dirty="0">
                <a:latin typeface="+mn-lt"/>
              </a:rPr>
              <a:t> The message should be </a:t>
            </a:r>
            <a:r>
              <a:rPr lang="en-US" altLang="en-US" sz="1200" u="sng" dirty="0">
                <a:latin typeface="+mn-lt"/>
              </a:rPr>
              <a:t>clear</a:t>
            </a:r>
            <a:r>
              <a:rPr lang="en-US" altLang="en-US" sz="1200" dirty="0">
                <a:latin typeface="+mn-lt"/>
              </a:rPr>
              <a:t> and </a:t>
            </a:r>
            <a:r>
              <a:rPr lang="en-US" altLang="en-US" sz="1200" u="sng" dirty="0">
                <a:latin typeface="+mn-lt"/>
              </a:rPr>
              <a:t>strong</a:t>
            </a:r>
            <a:r>
              <a:rPr lang="en-US" altLang="en-US" sz="1200" dirty="0">
                <a:latin typeface="+mn-lt"/>
              </a:rPr>
              <a:t>, yet </a:t>
            </a:r>
            <a:r>
              <a:rPr lang="en-US" altLang="en-US" sz="1200" u="sng" dirty="0">
                <a:latin typeface="+mn-lt"/>
              </a:rPr>
              <a:t>personalized</a:t>
            </a:r>
            <a:r>
              <a:rPr lang="en-US" altLang="en-US" sz="1200" dirty="0">
                <a:latin typeface="+mn-lt"/>
              </a:rPr>
              <a:t> and </a:t>
            </a:r>
            <a:r>
              <a:rPr lang="en-US" altLang="en-US" sz="1200" u="sng" dirty="0">
                <a:latin typeface="+mn-lt"/>
              </a:rPr>
              <a:t>sensitive</a:t>
            </a:r>
            <a:r>
              <a:rPr lang="en-US" altLang="en-US" sz="1200" dirty="0">
                <a:latin typeface="+mn-lt"/>
              </a:rPr>
              <a:t>, making sure to not have a judgmental tone. Advising patients to quit should be done in a way that shows concern for their well-being </a:t>
            </a:r>
            <a:r>
              <a:rPr lang="en-US" altLang="en-US" sz="1200" b="1" dirty="0">
                <a:latin typeface="+mn-lt"/>
              </a:rPr>
              <a:t>and commitment to help them quit when they are ready</a:t>
            </a:r>
            <a:r>
              <a:rPr lang="en-US" altLang="en-US" sz="1200" dirty="0">
                <a:latin typeface="+mn-lt"/>
              </a:rPr>
              <a:t>! </a:t>
            </a:r>
            <a:endParaRPr lang="en-US" dirty="0">
              <a:latin typeface="+mn-lt"/>
            </a:endParaRPr>
          </a:p>
          <a:p>
            <a:pPr marL="171450" indent="-171450">
              <a:buFont typeface="Arial" panose="020B0604020202020204" pitchFamily="34" charset="0"/>
              <a:buChar char="•"/>
            </a:pPr>
            <a:r>
              <a:rPr lang="en-US" dirty="0"/>
              <a:t>Next</a:t>
            </a:r>
            <a:r>
              <a:rPr lang="en-US" baseline="0" dirty="0"/>
              <a:t> are </a:t>
            </a:r>
            <a:r>
              <a:rPr lang="en-US" dirty="0"/>
              <a:t>some examples of clear and personalized suggestions to quit: </a:t>
            </a:r>
            <a:r>
              <a:rPr lang="en-US" b="1" dirty="0"/>
              <a:t>CLICK</a:t>
            </a:r>
            <a:endParaRPr lang="en-US" dirty="0"/>
          </a:p>
          <a:p>
            <a:pPr marL="171450" indent="-171450">
              <a:buFont typeface="Arial" panose="020B0604020202020204" pitchFamily="34" charset="0"/>
              <a:buChar char="•"/>
            </a:pPr>
            <a:r>
              <a:rPr lang="en-US" dirty="0"/>
              <a:t>““Quitting smoking is an important part of your overall recovery.  Quitting while you’re in treatment for FILL</a:t>
            </a:r>
            <a:r>
              <a:rPr lang="en-US" baseline="0" dirty="0"/>
              <a:t> IN THE BLANK</a:t>
            </a:r>
            <a:r>
              <a:rPr lang="en-US" dirty="0"/>
              <a:t> can help make the recurrence of symptoms less likely.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B9D22-3D20-4984-9635-F93D1907B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864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19336-2906-4128-B97B-BA22E08C9438}" type="slidenum">
              <a:rPr lang="en-US" smtClean="0"/>
              <a:t>3</a:t>
            </a:fld>
            <a:endParaRPr lang="en-US"/>
          </a:p>
        </p:txBody>
      </p:sp>
    </p:spTree>
    <p:extLst>
      <p:ext uri="{BB962C8B-B14F-4D97-AF65-F5344CB8AC3E}">
        <p14:creationId xmlns:p14="http://schemas.microsoft.com/office/powerpoint/2010/main" val="4161210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it comes to vaping, there is still a lot of confusion about these products but if they contain nicotine, they are deemed by the FDA as a tobacco product.  They are not an aide to help people with quitting cigarettes.  </a:t>
            </a:r>
          </a:p>
          <a:p>
            <a:pPr marL="171450" indent="-171450">
              <a:buFont typeface="Arial" panose="020B0604020202020204" pitchFamily="34" charset="0"/>
              <a:buChar char="•"/>
            </a:pPr>
            <a:r>
              <a:rPr lang="en-US" dirty="0"/>
              <a:t>So the best way to respond to those that are vaping would be something like this:  “There’s still a lot we don’t know about vaping, but we do know that vapes can contain some of the same cancer-causing chemicals (e.g. formaldehyde) that cigarettes have in them. People who use proven methods to quit like medications (e.g. NRT) combined with counseling, can nearly triple their odds of successfully quitting!”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“Quitting smoking is the most important thing you can do to improve your mental health.  What are your thoughts?”</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B9D22-3D20-4984-9635-F93D1907B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307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Again, when advising patients to quit tobacco, use a non-judgmental tone of voice.  The advice to quit should be clear and strong and personalized whenever possible.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Try linking the message to quit to other reasons you may be treating your patient.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Remember to be empathic and </a:t>
            </a:r>
            <a:r>
              <a:rPr lang="en-US" b="1" dirty="0"/>
              <a:t>offer support </a:t>
            </a:r>
            <a:r>
              <a:rPr lang="en-US" b="1" i="1" dirty="0"/>
              <a:t>when they are ready</a:t>
            </a:r>
            <a:r>
              <a:rPr lang="en-US" dirty="0"/>
              <a:t>. Offering</a:t>
            </a:r>
            <a:r>
              <a:rPr lang="en-US" baseline="0" dirty="0"/>
              <a:t> support is critical as well as letting them know that people often need many attempts to quit for good.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Utilizing motivational interviewing skills can help guide this conversation. Let the patient know that this is very important issue and you will be having this conversation again when they return.</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B9D22-3D20-4984-9635-F93D1907B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103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After advising patients who use tobacco products to quit - </a:t>
            </a:r>
          </a:p>
          <a:p>
            <a:pPr marL="171450" indent="-171450">
              <a:buFont typeface="Arial" panose="020B0604020202020204" pitchFamily="34" charset="0"/>
              <a:buChar char="•"/>
            </a:pPr>
            <a:r>
              <a:rPr lang="en-US" sz="1200" dirty="0"/>
              <a:t>If they are interested in quitting, are considering making a change or if they’re uncertain about quitting, </a:t>
            </a:r>
            <a:r>
              <a:rPr lang="en-US" sz="1200" b="1" dirty="0"/>
              <a:t>refer</a:t>
            </a:r>
            <a:r>
              <a:rPr lang="en-US" sz="1200" dirty="0"/>
              <a:t> them to Quit Now Indiana quit services, an addictions therapist, or a tobacco treatment specialist! </a:t>
            </a:r>
          </a:p>
          <a:p>
            <a:pPr marL="171450" indent="-171450">
              <a:lnSpc>
                <a:spcPct val="110000"/>
              </a:lnSpc>
              <a:buFont typeface="Arial" panose="020B0604020202020204" pitchFamily="34" charset="0"/>
              <a:buChar char="•"/>
            </a:pPr>
            <a:r>
              <a:rPr lang="en-US" sz="1200" dirty="0"/>
              <a:t>Many pharmacists (including Genoa, Kroger, Costco) in Indiana have prescriptive authority to prescribe tobacco treatment products for patients!  To find a pharmacy, go to Quit Smoking Pharmacies at the link on the screen</a:t>
            </a:r>
          </a:p>
          <a:p>
            <a:pPr marL="171450" indent="-171450">
              <a:lnSpc>
                <a:spcPct val="110000"/>
              </a:lnSpc>
              <a:buFont typeface="Arial" panose="020B0604020202020204" pitchFamily="34" charset="0"/>
              <a:buChar char="•"/>
            </a:pPr>
            <a:r>
              <a:rPr lang="en-US" sz="1200" dirty="0"/>
              <a:t>Also, those of you that are affiliated with Genoa pharmacies, could refer to their staff who have received additional training in tobacco treatment. They can provide brief counseling interventions and recommendations on pharmacologic therapies</a:t>
            </a:r>
          </a:p>
          <a:p>
            <a:pPr marL="171450" indent="-171450">
              <a:lnSpc>
                <a:spcPct val="110000"/>
              </a:lnSpc>
              <a:buFont typeface="Arial" panose="020B0604020202020204" pitchFamily="34" charset="0"/>
              <a:buChar char="•"/>
            </a:pPr>
            <a:r>
              <a:rPr lang="en-US" sz="1200" dirty="0"/>
              <a:t>There are also a number of resources that can be found at smokefree.gov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B9D22-3D20-4984-9635-F93D1907B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571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sample referral scripts–  and you should try and make it your own as you work with your patients. </a:t>
            </a:r>
          </a:p>
          <a:p>
            <a:endParaRPr lang="en-US" dirty="0"/>
          </a:p>
          <a:p>
            <a:r>
              <a:rPr lang="en-US" dirty="0"/>
              <a:t>It could be something like,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you’d like, I can share some information about the</a:t>
            </a:r>
            <a:r>
              <a:rPr lang="en-US" sz="1200" dirty="0">
                <a:solidFill>
                  <a:schemeClr val="accent1"/>
                </a:solidFill>
              </a:rPr>
              <a:t> </a:t>
            </a:r>
            <a:r>
              <a:rPr lang="en-US" sz="1200" dirty="0"/>
              <a:t>Quit Now Indiana services which offers free help to Hoosiers. </a:t>
            </a:r>
            <a:r>
              <a:rPr lang="en-US" sz="1200" dirty="0">
                <a:solidFill>
                  <a:srgbClr val="2AAAE2"/>
                </a:solidFill>
              </a:rPr>
              <a:t>How do you feel about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AAAE2"/>
                </a:solidFill>
              </a:rPr>
              <a:t>Or maybe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easiest way to quit tobacco is by getting counseling support along with medications.  Our pharmacy partners can talk with you about a quit plan and discuss medication options to see which one would work best for you.  </a:t>
            </a:r>
            <a:r>
              <a:rPr lang="en-US" sz="1200" dirty="0">
                <a:solidFill>
                  <a:srgbClr val="2AAAE2"/>
                </a:solidFill>
              </a:rPr>
              <a:t>How does that sound?</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AAAE2"/>
              </a:solidFill>
            </a:endParaRPr>
          </a:p>
          <a:p>
            <a:endParaRPr lang="en-US" dirty="0"/>
          </a:p>
        </p:txBody>
      </p:sp>
      <p:sp>
        <p:nvSpPr>
          <p:cNvPr id="4" name="Slide Number Placeholder 3"/>
          <p:cNvSpPr>
            <a:spLocks noGrp="1"/>
          </p:cNvSpPr>
          <p:nvPr>
            <p:ph type="sldNum" sz="quarter" idx="5"/>
          </p:nvPr>
        </p:nvSpPr>
        <p:spPr/>
        <p:txBody>
          <a:bodyPr/>
          <a:lstStyle/>
          <a:p>
            <a:fld id="{F393523C-8243-4785-A893-DBF918FF6552}" type="slidenum">
              <a:rPr lang="en-US" smtClean="0"/>
              <a:t>33</a:t>
            </a:fld>
            <a:endParaRPr lang="en-US"/>
          </a:p>
        </p:txBody>
      </p:sp>
    </p:spTree>
    <p:extLst>
      <p:ext uri="{BB962C8B-B14F-4D97-AF65-F5344CB8AC3E}">
        <p14:creationId xmlns:p14="http://schemas.microsoft.com/office/powerpoint/2010/main" val="2197695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4938" y="422275"/>
            <a:ext cx="4200525" cy="3151188"/>
          </a:xfrm>
        </p:spPr>
      </p:sp>
      <p:sp>
        <p:nvSpPr>
          <p:cNvPr id="3" name="Notes Placeholder 2"/>
          <p:cNvSpPr>
            <a:spLocks noGrp="1"/>
          </p:cNvSpPr>
          <p:nvPr>
            <p:ph type="body" idx="1"/>
          </p:nvPr>
        </p:nvSpPr>
        <p:spPr>
          <a:xfrm>
            <a:off x="545254" y="3703470"/>
            <a:ext cx="6143838" cy="4851714"/>
          </a:xfrm>
        </p:spPr>
        <p:txBody>
          <a:bodyPr/>
          <a:lstStyle/>
          <a:p>
            <a:pPr marL="174697" indent="-174697">
              <a:lnSpc>
                <a:spcPct val="110000"/>
              </a:lnSpc>
              <a:spcBef>
                <a:spcPts val="611"/>
              </a:spcBef>
            </a:pPr>
            <a:r>
              <a:rPr lang="en-US" dirty="0"/>
              <a:t>When people try to quit on their own, fewer than 5% of quit attempts are successful, however, there are many different evidence-based options for tobacco cessation. </a:t>
            </a:r>
          </a:p>
          <a:p>
            <a:pPr marL="174697" indent="-174697">
              <a:lnSpc>
                <a:spcPct val="110000"/>
              </a:lnSpc>
              <a:spcBef>
                <a:spcPts val="611"/>
              </a:spcBef>
            </a:pPr>
            <a:r>
              <a:rPr lang="en-US" dirty="0"/>
              <a:t>Treatments that </a:t>
            </a:r>
            <a:r>
              <a:rPr lang="en-US" b="1" dirty="0"/>
              <a:t>combine tobacco cessation medications and behavioral counseling have the GREATEST chances of treatment acceptance and success</a:t>
            </a:r>
            <a:r>
              <a:rPr lang="en-US" dirty="0"/>
              <a:t>! </a:t>
            </a:r>
          </a:p>
          <a:p>
            <a:pPr marL="174697" indent="-174697">
              <a:lnSpc>
                <a:spcPct val="110000"/>
              </a:lnSpc>
              <a:spcBef>
                <a:spcPts val="611"/>
              </a:spcBef>
            </a:pPr>
            <a:r>
              <a:rPr lang="en-US" dirty="0"/>
              <a:t>Combining both medications and counseling are more effective than either treatment alone.  They are also cost-effective.</a:t>
            </a:r>
          </a:p>
          <a:p>
            <a:endParaRPr lang="en-US" dirty="0"/>
          </a:p>
        </p:txBody>
      </p:sp>
    </p:spTree>
    <p:extLst>
      <p:ext uri="{BB962C8B-B14F-4D97-AF65-F5344CB8AC3E}">
        <p14:creationId xmlns:p14="http://schemas.microsoft.com/office/powerpoint/2010/main" val="549341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Now I’d like to invite you to review some resources where you can find more information</a:t>
            </a:r>
          </a:p>
        </p:txBody>
      </p:sp>
      <p:sp>
        <p:nvSpPr>
          <p:cNvPr id="4" name="Slide Number Placeholder 3"/>
          <p:cNvSpPr>
            <a:spLocks noGrp="1"/>
          </p:cNvSpPr>
          <p:nvPr>
            <p:ph type="sldNum" sz="quarter" idx="10"/>
          </p:nvPr>
        </p:nvSpPr>
        <p:spPr/>
        <p:txBody>
          <a:bodyPr/>
          <a:lstStyle/>
          <a:p>
            <a:fld id="{1A5D8CD1-308F-4562-A887-E8356E6A0710}" type="slidenum">
              <a:rPr lang="en-US" smtClean="0"/>
              <a:t>35</a:t>
            </a:fld>
            <a:endParaRPr lang="en-US"/>
          </a:p>
        </p:txBody>
      </p:sp>
    </p:spTree>
    <p:extLst>
      <p:ext uri="{BB962C8B-B14F-4D97-AF65-F5344CB8AC3E}">
        <p14:creationId xmlns:p14="http://schemas.microsoft.com/office/powerpoint/2010/main" val="1658560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nSpc>
                <a:spcPct val="110000"/>
              </a:lnSpc>
              <a:spcBef>
                <a:spcPts val="600"/>
              </a:spcBef>
              <a:buClr>
                <a:schemeClr val="bg1">
                  <a:lumMod val="50000"/>
                </a:schemeClr>
              </a:buClr>
            </a:pPr>
            <a:r>
              <a:rPr lang="en-US" sz="1100" b="1" dirty="0"/>
              <a:t>About Slide:  You may have heard about the Quit Now Indiana services…</a:t>
            </a:r>
          </a:p>
          <a:p>
            <a:pPr marL="171450" indent="-171450">
              <a:lnSpc>
                <a:spcPct val="110000"/>
              </a:lnSpc>
              <a:spcBef>
                <a:spcPts val="600"/>
              </a:spcBef>
              <a:buClr>
                <a:schemeClr val="bg1">
                  <a:lumMod val="50000"/>
                </a:schemeClr>
              </a:buClr>
              <a:buFont typeface="Arial" panose="020B0604020202020204" pitchFamily="34" charset="0"/>
              <a:buChar char="•"/>
            </a:pPr>
            <a:r>
              <a:rPr lang="en-US" sz="1100" dirty="0"/>
              <a:t>This program includes higher intensity behavioral and pharmacological support for callers with a behavioral health condition.  </a:t>
            </a:r>
          </a:p>
          <a:p>
            <a:pPr marL="171450" indent="-171450">
              <a:lnSpc>
                <a:spcPct val="110000"/>
              </a:lnSpc>
              <a:spcBef>
                <a:spcPts val="600"/>
              </a:spcBef>
              <a:buClr>
                <a:schemeClr val="bg1">
                  <a:lumMod val="50000"/>
                </a:schemeClr>
              </a:buClr>
              <a:buFont typeface="Arial" panose="020B0604020202020204" pitchFamily="34" charset="0"/>
              <a:buChar char="•"/>
            </a:pPr>
            <a:r>
              <a:rPr lang="en-US" sz="1100" dirty="0"/>
              <a:t>These enhanced services include 7 prearranged calls from their quit coach, and these Quit Coaches have received additional training on mental health conditions and tobacco cessation. </a:t>
            </a:r>
          </a:p>
          <a:p>
            <a:pPr marL="171450" indent="-171450">
              <a:lnSpc>
                <a:spcPct val="110000"/>
              </a:lnSpc>
              <a:spcBef>
                <a:spcPts val="600"/>
              </a:spcBef>
              <a:buClr>
                <a:schemeClr val="bg1">
                  <a:lumMod val="50000"/>
                </a:schemeClr>
              </a:buClr>
              <a:buFont typeface="Arial" panose="020B0604020202020204" pitchFamily="34" charset="0"/>
              <a:buChar char="•"/>
            </a:pPr>
            <a:r>
              <a:rPr lang="en-US" sz="1100" dirty="0"/>
              <a:t> In addition to the increased number of calls, those who enroll in the behavioral health program with the </a:t>
            </a:r>
            <a:r>
              <a:rPr lang="en-US" sz="1100" dirty="0" err="1"/>
              <a:t>quitline</a:t>
            </a:r>
            <a:r>
              <a:rPr lang="en-US" sz="1100" dirty="0"/>
              <a:t> receive FREE 12 week regimen of combination therapy NRT – </a:t>
            </a:r>
            <a:r>
              <a:rPr lang="en-US" sz="1100" b="1" dirty="0"/>
              <a:t>Combination NRT is recommended by the Clinical practice guidelines and has shown increased rates of long-term abstinence over monotherapy.</a:t>
            </a:r>
          </a:p>
          <a:p>
            <a:pPr marL="171450" indent="-171450">
              <a:lnSpc>
                <a:spcPct val="110000"/>
              </a:lnSpc>
              <a:spcBef>
                <a:spcPts val="600"/>
              </a:spcBef>
              <a:buClr>
                <a:schemeClr val="bg1">
                  <a:lumMod val="50000"/>
                </a:schemeClr>
              </a:buClr>
              <a:buFont typeface="Arial" panose="020B0604020202020204" pitchFamily="34" charset="0"/>
              <a:buChar char="•"/>
            </a:pPr>
            <a:r>
              <a:rPr lang="en-US" sz="1100" dirty="0"/>
              <a:t> And lastly, enrolled callers will have a letter sent to the provider designated by the participant, informing the provider of the patient’s quit attempt.  Participants also receive access to the other services and resources shown here.  </a:t>
            </a:r>
          </a:p>
          <a:p>
            <a:pPr marL="171450" indent="-171450">
              <a:lnSpc>
                <a:spcPct val="110000"/>
              </a:lnSpc>
              <a:spcBef>
                <a:spcPts val="600"/>
              </a:spcBef>
              <a:buClr>
                <a:schemeClr val="bg1">
                  <a:lumMod val="50000"/>
                </a:schemeClr>
              </a:buClr>
              <a:buFont typeface="Arial" panose="020B0604020202020204" pitchFamily="34" charset="0"/>
              <a:buChar char="•"/>
            </a:pPr>
            <a:r>
              <a:rPr lang="en-US" sz="1100" dirty="0"/>
              <a:t>The caveat is that they have to disclose that they have a behavioral health condition.</a:t>
            </a:r>
          </a:p>
          <a:p>
            <a:pPr marL="171450" marR="0" lvl="0" indent="-171450" algn="l" defTabSz="914400" rtl="0" eaLnBrk="1" fontAlgn="auto" latinLnBrk="0" hangingPunct="1">
              <a:lnSpc>
                <a:spcPct val="110000"/>
              </a:lnSpc>
              <a:spcBef>
                <a:spcPts val="600"/>
              </a:spcBef>
              <a:spcAft>
                <a:spcPts val="0"/>
              </a:spcAft>
              <a:buClr>
                <a:schemeClr val="bg1">
                  <a:lumMod val="50000"/>
                </a:schemeClr>
              </a:buClr>
              <a:buSzTx/>
              <a:buFont typeface="Arial" panose="020B0604020202020204" pitchFamily="34" charset="0"/>
              <a:buChar char="•"/>
              <a:tabLst/>
              <a:defRPr/>
            </a:pPr>
            <a:r>
              <a:rPr lang="en-US" sz="1100" dirty="0"/>
              <a:t>I will also say that it can be challenging to get patients with </a:t>
            </a:r>
            <a:r>
              <a:rPr lang="en-US" sz="1100" dirty="0" err="1"/>
              <a:t>bh</a:t>
            </a:r>
            <a:r>
              <a:rPr lang="en-US" sz="1100" dirty="0"/>
              <a:t> challenges to feel comfortable using these services</a:t>
            </a:r>
          </a:p>
          <a:p>
            <a:pPr marL="171450" indent="-171450">
              <a:lnSpc>
                <a:spcPct val="110000"/>
              </a:lnSpc>
              <a:spcBef>
                <a:spcPts val="600"/>
              </a:spcBef>
              <a:buClr>
                <a:schemeClr val="bg1">
                  <a:lumMod val="50000"/>
                </a:schemeClr>
              </a:buClr>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D8CD1-308F-4562-A887-E8356E6A0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460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at the beginning, Rethink Tobacco Indiana is grant funded so we can provide one-on-one technical assistance for any agency.  We are here to help through the process every step of the way from start to finish.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help with staff Training  and this can be done via webinars, videos, or tailored programming to meet your needs</a:t>
            </a:r>
          </a:p>
          <a:p>
            <a:endParaRPr lang="en-US" dirty="0"/>
          </a:p>
          <a:p>
            <a:r>
              <a:rPr lang="en-US" dirty="0"/>
              <a:t>In addition, we have created toolkits to assist agencies as well.  We have a toolkit for conducting tobacco free grounds work, for implementing Ask-Advise-Refer, and a toolkit for health systems change work. Each of these helps to guide systems through the process and has numerous resources that agencies can adapt to their environment, so there isn’t a need to create materials and resources from scratch.  You can use this QR code to access these resources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BA1AE98-8BFA-4BB9-B857-DFB535B4A91E}" type="slidenum">
              <a:rPr lang="en-US" smtClean="0"/>
              <a:t>37</a:t>
            </a:fld>
            <a:endParaRPr lang="en-US"/>
          </a:p>
        </p:txBody>
      </p:sp>
    </p:spTree>
    <p:extLst>
      <p:ext uri="{BB962C8B-B14F-4D97-AF65-F5344CB8AC3E}">
        <p14:creationId xmlns:p14="http://schemas.microsoft.com/office/powerpoint/2010/main" val="368759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Another great resource is TTS training -- Touching on the Tobacco Treatment Specialist – a professional development opportunity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TTS training programs serve providers from many different professions &amp; clinical settings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could include Resp Therapists, Nursing, Mental Health &amp; addictions counseling, social work, pharmacy, Peer specialists, and lay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TTS training programs deliver foundational information and skill-building on the science behind tobacco addiction, nicotine withdrawal symptoms and evidence-based treatments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(i.e. MI, CBT, Relapse prevention and Pharmacotherapy)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Develop grads who provide clear and accurate information about tobacco product use, the causes and consequences of tobacco use, and are then able to work with clients collaboratively to create treatment plans for individuals and communities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In the US, there are currently 23 accredited TTS training programs.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Accreditation is important because it provides external validity and is a form of quality control assuring that graduates have met required standards in 11 Core Competencies. Accreditation is rigorous, highly-valued and equivalent to a Master’s Degree.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Once a person has successfully completed an accredited TTS course, they can pursue the National Certificate in Tobacco Treatment Practice</a:t>
            </a:r>
          </a:p>
          <a:p>
            <a:endParaRPr lang="en-US" dirty="0"/>
          </a:p>
        </p:txBody>
      </p:sp>
      <p:sp>
        <p:nvSpPr>
          <p:cNvPr id="4" name="Slide Number Placeholder 3"/>
          <p:cNvSpPr>
            <a:spLocks noGrp="1"/>
          </p:cNvSpPr>
          <p:nvPr>
            <p:ph type="sldNum" sz="quarter" idx="5"/>
          </p:nvPr>
        </p:nvSpPr>
        <p:spPr/>
        <p:txBody>
          <a:bodyPr/>
          <a:lstStyle/>
          <a:p>
            <a:fld id="{62319336-2906-4128-B97B-BA22E08C9438}" type="slidenum">
              <a:rPr lang="en-US" smtClean="0"/>
              <a:t>38</a:t>
            </a:fld>
            <a:endParaRPr lang="en-US"/>
          </a:p>
        </p:txBody>
      </p:sp>
    </p:spTree>
    <p:extLst>
      <p:ext uri="{BB962C8B-B14F-4D97-AF65-F5344CB8AC3E}">
        <p14:creationId xmlns:p14="http://schemas.microsoft.com/office/powerpoint/2010/main" val="1161171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525757"/>
                </a:solidFill>
                <a:effectLst/>
                <a:latin typeface="Raleway" pitchFamily="2" charset="0"/>
              </a:rPr>
              <a:t>This training consists of 2 parts: </a:t>
            </a:r>
            <a:endParaRPr lang="en-US" b="1" i="0" dirty="0">
              <a:solidFill>
                <a:srgbClr val="333333"/>
              </a:solidFill>
              <a:effectLst/>
              <a:latin typeface="PT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Part 1</a:t>
            </a:r>
            <a:r>
              <a:rPr lang="en-US" dirty="0"/>
              <a:t> is asynchronous and covers the determinants of tobacco use disorder, including biological, psychological, and social aspects; physical and behavioral health impact of tobacco use; and best practices for systems to support treatment of tobacco use disorder. This MUST be completed before attending Part 2</a:t>
            </a:r>
          </a:p>
          <a:p>
            <a:r>
              <a:rPr lang="en-US" dirty="0"/>
              <a:t> </a:t>
            </a:r>
          </a:p>
          <a:p>
            <a:r>
              <a:rPr lang="en-US" b="1" dirty="0"/>
              <a:t>Part 2</a:t>
            </a:r>
            <a:r>
              <a:rPr lang="en-US" dirty="0"/>
              <a:t> is live but virtual and consist of 3 full training days.   Topics will include pharmacotherapy; counseling skills such as motivational interviewing; cognitive and behavioral strategies to assist tobacco users in quitting; and intake, assessment, and treatment planning.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 course is completed, there is a final exam completed online through </a:t>
            </a:r>
            <a:r>
              <a:rPr lang="en-US" dirty="0" err="1"/>
              <a:t>Umass</a:t>
            </a:r>
            <a:r>
              <a:rPr lang="en-US" dirty="0"/>
              <a:t> – the University of Massachusetts as we utilize their training program.</a:t>
            </a:r>
            <a:r>
              <a:rPr lang="en-US" sz="1200" b="1" dirty="0">
                <a:solidFill>
                  <a:schemeClr val="accent4">
                    <a:lumMod val="75000"/>
                  </a:schemeClr>
                </a:solidFill>
              </a:rPr>
              <a:t> Once one has completed the TTS Training AND passed the online exam we encourage you to apply for the National Certificate in Tobacco Treatment Practice!</a:t>
            </a:r>
          </a:p>
          <a:p>
            <a:endParaRPr lang="en-US" dirty="0"/>
          </a:p>
          <a:p>
            <a:endParaRPr lang="en-US" dirty="0"/>
          </a:p>
        </p:txBody>
      </p:sp>
      <p:sp>
        <p:nvSpPr>
          <p:cNvPr id="4" name="Slide Number Placeholder 3"/>
          <p:cNvSpPr>
            <a:spLocks noGrp="1"/>
          </p:cNvSpPr>
          <p:nvPr>
            <p:ph type="sldNum" sz="quarter" idx="5"/>
          </p:nvPr>
        </p:nvSpPr>
        <p:spPr/>
        <p:txBody>
          <a:bodyPr/>
          <a:lstStyle/>
          <a:p>
            <a:fld id="{62319336-2906-4128-B97B-BA22E08C9438}" type="slidenum">
              <a:rPr lang="en-US" smtClean="0"/>
              <a:t>39</a:t>
            </a:fld>
            <a:endParaRPr lang="en-US"/>
          </a:p>
        </p:txBody>
      </p:sp>
    </p:spTree>
    <p:extLst>
      <p:ext uri="{BB962C8B-B14F-4D97-AF65-F5344CB8AC3E}">
        <p14:creationId xmlns:p14="http://schemas.microsoft.com/office/powerpoint/2010/main" val="14303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19336-2906-4128-B97B-BA22E08C9438}" type="slidenum">
              <a:rPr lang="en-US" smtClean="0"/>
              <a:t>4</a:t>
            </a:fld>
            <a:endParaRPr lang="en-US"/>
          </a:p>
        </p:txBody>
      </p:sp>
    </p:spTree>
    <p:extLst>
      <p:ext uri="{BB962C8B-B14F-4D97-AF65-F5344CB8AC3E}">
        <p14:creationId xmlns:p14="http://schemas.microsoft.com/office/powerpoint/2010/main" val="3923462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20222"/>
                </a:solidFill>
                <a:effectLst/>
                <a:latin typeface="Calibri" panose="020F0502020204030204" pitchFamily="34" charset="0"/>
              </a:rPr>
              <a:t>The National Certificate in Tobacco Treatment Practice (NCTTP) is a national credential,  and it is currently non-renewable</a:t>
            </a:r>
          </a:p>
          <a:p>
            <a:pPr algn="l">
              <a:buFont typeface="Arial" panose="020B0604020202020204" pitchFamily="34" charset="0"/>
              <a:buChar char="•"/>
            </a:pPr>
            <a:r>
              <a:rPr lang="en-US" b="0" i="0" dirty="0">
                <a:solidFill>
                  <a:srgbClr val="020222"/>
                </a:solidFill>
                <a:effectLst/>
                <a:latin typeface="Calibri" panose="020F0502020204030204" pitchFamily="34" charset="0"/>
              </a:rPr>
              <a:t>Though this certification  may have implications regarding billing for services in the future</a:t>
            </a:r>
          </a:p>
          <a:p>
            <a:pPr algn="l">
              <a:buFont typeface="Arial" panose="020B0604020202020204" pitchFamily="34" charset="0"/>
              <a:buChar char="•"/>
            </a:pPr>
            <a:r>
              <a:rPr lang="en-US" b="0" i="0" dirty="0">
                <a:solidFill>
                  <a:srgbClr val="020222"/>
                </a:solidFill>
                <a:effectLst/>
                <a:latin typeface="Calibri" panose="020F0502020204030204" pitchFamily="34" charset="0"/>
              </a:rPr>
              <a:t>Additionally, possession of the NCTTP will hopefully provide a smooth 'grandfathering’ option to ultimate national certification as this continues to evolve</a:t>
            </a:r>
          </a:p>
          <a:p>
            <a:endParaRPr lang="en-US" dirty="0"/>
          </a:p>
        </p:txBody>
      </p:sp>
      <p:sp>
        <p:nvSpPr>
          <p:cNvPr id="4" name="Slide Number Placeholder 3"/>
          <p:cNvSpPr>
            <a:spLocks noGrp="1"/>
          </p:cNvSpPr>
          <p:nvPr>
            <p:ph type="sldNum" sz="quarter" idx="5"/>
          </p:nvPr>
        </p:nvSpPr>
        <p:spPr/>
        <p:txBody>
          <a:bodyPr/>
          <a:lstStyle/>
          <a:p>
            <a:fld id="{62319336-2906-4128-B97B-BA22E08C9438}" type="slidenum">
              <a:rPr lang="en-US" smtClean="0"/>
              <a:t>40</a:t>
            </a:fld>
            <a:endParaRPr lang="en-US"/>
          </a:p>
        </p:txBody>
      </p:sp>
    </p:spTree>
    <p:extLst>
      <p:ext uri="{BB962C8B-B14F-4D97-AF65-F5344CB8AC3E}">
        <p14:creationId xmlns:p14="http://schemas.microsoft.com/office/powerpoint/2010/main" val="2888579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E5F5F"/>
                </a:solidFill>
                <a:effectLst/>
                <a:latin typeface="Calibri" panose="020F0502020204030204" pitchFamily="34" charset="0"/>
                <a:ea typeface="Calibri" panose="020F0502020204030204" pitchFamily="34" charset="0"/>
                <a:cs typeface="Calibri" panose="020F0502020204030204" pitchFamily="34" charset="0"/>
              </a:rPr>
              <a:t>This 6- hour Tobacco Free Recovery Workshop is designed as a brief version of the Tobacco Treatment Specialist (TTS) training course.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E5F5F"/>
                </a:solidFill>
                <a:effectLst/>
                <a:latin typeface="Calibri" panose="020F0502020204030204" pitchFamily="34" charset="0"/>
                <a:ea typeface="Calibri" panose="020F0502020204030204" pitchFamily="34" charset="0"/>
                <a:cs typeface="Calibri" panose="020F0502020204030204" pitchFamily="34" charset="0"/>
              </a:rPr>
              <a:t>This workshop is designed for those who interact with persons with behavioral health conditions and have an interest in learning about evidence-based tobacco treatment strategies. </a:t>
            </a:r>
            <a:endParaRPr lang="en-US" sz="1800" dirty="0">
              <a:effectLst/>
              <a:latin typeface="AvenirNext LT Pro Regular" panose="020B0504020202020204" pitchFamily="34" charset="0"/>
              <a:ea typeface="Calibri" panose="020F0502020204030204" pitchFamily="34" charset="0"/>
              <a:cs typeface="Calibri" panose="020F0502020204030204" pitchFamily="34" charset="0"/>
            </a:endParaRPr>
          </a:p>
          <a:p>
            <a:pPr algn="l"/>
            <a:r>
              <a:rPr lang="en-US" b="1" i="0" dirty="0">
                <a:solidFill>
                  <a:srgbClr val="6F7287"/>
                </a:solidFill>
                <a:effectLst/>
                <a:latin typeface="Neue Plak"/>
              </a:rPr>
              <a:t>Objectives:</a:t>
            </a:r>
            <a:endParaRPr lang="en-US" b="0" i="0" dirty="0">
              <a:solidFill>
                <a:srgbClr val="6F7287"/>
              </a:solidFill>
              <a:effectLst/>
              <a:latin typeface="Neue Plak"/>
            </a:endParaRPr>
          </a:p>
          <a:p>
            <a:pPr algn="l"/>
            <a:r>
              <a:rPr lang="en-US" b="1" i="0" dirty="0">
                <a:solidFill>
                  <a:srgbClr val="6F7287"/>
                </a:solidFill>
                <a:effectLst/>
                <a:latin typeface="Neue Plak"/>
              </a:rPr>
              <a:t>1</a:t>
            </a:r>
            <a:r>
              <a:rPr lang="en-US" b="0" i="0" dirty="0">
                <a:solidFill>
                  <a:srgbClr val="6F7287"/>
                </a:solidFill>
                <a:effectLst/>
                <a:latin typeface="Neue Plak"/>
              </a:rPr>
              <a:t>. Review tobacco use prevalence among adults in the U.S. and Indiana</a:t>
            </a:r>
          </a:p>
          <a:p>
            <a:pPr algn="l"/>
            <a:r>
              <a:rPr lang="en-US" b="1" i="0" dirty="0">
                <a:solidFill>
                  <a:srgbClr val="6F7287"/>
                </a:solidFill>
                <a:effectLst/>
                <a:latin typeface="Neue Plak"/>
              </a:rPr>
              <a:t>2.</a:t>
            </a:r>
            <a:r>
              <a:rPr lang="en-US" b="0" i="0" dirty="0">
                <a:solidFill>
                  <a:srgbClr val="6F7287"/>
                </a:solidFill>
                <a:effectLst/>
                <a:latin typeface="Neue Plak"/>
              </a:rPr>
              <a:t> Describe the criteria for Tobacco Use Disorder, including nicotine withdrawal symptoms</a:t>
            </a:r>
          </a:p>
          <a:p>
            <a:pPr algn="l"/>
            <a:r>
              <a:rPr lang="en-US" b="1" i="0" dirty="0">
                <a:solidFill>
                  <a:srgbClr val="6F7287"/>
                </a:solidFill>
                <a:effectLst/>
                <a:latin typeface="Neue Plak"/>
              </a:rPr>
              <a:t>3.</a:t>
            </a:r>
            <a:r>
              <a:rPr lang="en-US" b="0" i="0" dirty="0">
                <a:solidFill>
                  <a:srgbClr val="6F7287"/>
                </a:solidFill>
                <a:effectLst/>
                <a:latin typeface="Neue Plak"/>
              </a:rPr>
              <a:t> Recognize the relationship between tobacco use and behavioral health conditions</a:t>
            </a:r>
          </a:p>
          <a:p>
            <a:pPr algn="l"/>
            <a:r>
              <a:rPr lang="en-US" b="1" i="0" dirty="0">
                <a:solidFill>
                  <a:srgbClr val="6F7287"/>
                </a:solidFill>
                <a:effectLst/>
                <a:latin typeface="Neue Plak"/>
              </a:rPr>
              <a:t>4</a:t>
            </a:r>
            <a:r>
              <a:rPr lang="en-US" b="0" i="0" dirty="0">
                <a:solidFill>
                  <a:srgbClr val="6F7287"/>
                </a:solidFill>
                <a:effectLst/>
                <a:latin typeface="Neue Plak"/>
              </a:rPr>
              <a:t>. Discuss the negative impact of tobacco use on recovery</a:t>
            </a:r>
          </a:p>
          <a:p>
            <a:pPr algn="l"/>
            <a:r>
              <a:rPr lang="en-US" b="1" i="0" dirty="0">
                <a:solidFill>
                  <a:srgbClr val="6F7287"/>
                </a:solidFill>
                <a:effectLst/>
                <a:latin typeface="Neue Plak"/>
              </a:rPr>
              <a:t>5.</a:t>
            </a:r>
            <a:r>
              <a:rPr lang="en-US" b="0" i="0" dirty="0">
                <a:solidFill>
                  <a:srgbClr val="6F7287"/>
                </a:solidFill>
                <a:effectLst/>
                <a:latin typeface="Neue Plak"/>
              </a:rPr>
              <a:t> Discuss evidence-informed counseling strategies for tobacco use and dependence</a:t>
            </a:r>
          </a:p>
          <a:p>
            <a:pPr algn="l"/>
            <a:r>
              <a:rPr lang="en-US" b="1" i="0" dirty="0">
                <a:solidFill>
                  <a:srgbClr val="6F7287"/>
                </a:solidFill>
                <a:effectLst/>
                <a:latin typeface="Neue Plak"/>
              </a:rPr>
              <a:t>6.</a:t>
            </a:r>
            <a:r>
              <a:rPr lang="en-US" b="0" i="0" dirty="0">
                <a:solidFill>
                  <a:srgbClr val="6F7287"/>
                </a:solidFill>
                <a:effectLst/>
                <a:latin typeface="Neue Plak"/>
              </a:rPr>
              <a:t> Demonstrate understanding of counseling strategies through case-based discussions</a:t>
            </a:r>
          </a:p>
          <a:p>
            <a:pPr algn="l"/>
            <a:r>
              <a:rPr lang="en-US" b="1" i="0" dirty="0">
                <a:solidFill>
                  <a:srgbClr val="6F7287"/>
                </a:solidFill>
                <a:effectLst/>
                <a:latin typeface="Neue Plak"/>
              </a:rPr>
              <a:t>7</a:t>
            </a:r>
            <a:r>
              <a:rPr lang="en-US" b="0" i="0" dirty="0">
                <a:solidFill>
                  <a:srgbClr val="6F7287"/>
                </a:solidFill>
                <a:effectLst/>
                <a:latin typeface="Neue Plak"/>
              </a:rPr>
              <a:t>. List the seven FDA-approved medications with indication for smoking cessation and describe standard dosing.</a:t>
            </a:r>
          </a:p>
          <a:p>
            <a:pPr algn="l"/>
            <a:r>
              <a:rPr lang="en-US" b="1" i="0" dirty="0">
                <a:solidFill>
                  <a:srgbClr val="6F7287"/>
                </a:solidFill>
                <a:effectLst/>
                <a:latin typeface="Neue Plak"/>
              </a:rPr>
              <a:t>8</a:t>
            </a:r>
            <a:r>
              <a:rPr lang="en-US" b="0" i="0" dirty="0">
                <a:solidFill>
                  <a:srgbClr val="6F7287"/>
                </a:solidFill>
                <a:effectLst/>
                <a:latin typeface="Neue Plak"/>
              </a:rPr>
              <a:t>. Summarize recent data describing the efficacy of tobacco treatment medications, including combinations therapy, for treating tobacco use and dependence.</a:t>
            </a:r>
          </a:p>
          <a:p>
            <a:pPr algn="l"/>
            <a:r>
              <a:rPr lang="en-US" b="1" i="0" dirty="0">
                <a:solidFill>
                  <a:srgbClr val="6F7287"/>
                </a:solidFill>
                <a:effectLst/>
                <a:latin typeface="Neue Plak"/>
              </a:rPr>
              <a:t>9</a:t>
            </a:r>
            <a:r>
              <a:rPr lang="en-US" b="0" i="0" dirty="0">
                <a:solidFill>
                  <a:srgbClr val="6F7287"/>
                </a:solidFill>
                <a:effectLst/>
                <a:latin typeface="Neue Plak"/>
              </a:rPr>
              <a:t>. Describe the services and programs offered by the Indiana Tobacco Quitline, including the steps to initiate a referral.</a:t>
            </a:r>
          </a:p>
          <a:p>
            <a:pPr algn="l"/>
            <a:r>
              <a:rPr lang="en-US" b="1" i="0" dirty="0">
                <a:solidFill>
                  <a:srgbClr val="6F7287"/>
                </a:solidFill>
                <a:effectLst/>
                <a:latin typeface="Neue Plak"/>
              </a:rPr>
              <a:t>10</a:t>
            </a:r>
            <a:r>
              <a:rPr lang="en-US" b="0" i="0" dirty="0">
                <a:solidFill>
                  <a:srgbClr val="6F7287"/>
                </a:solidFill>
                <a:effectLst/>
                <a:latin typeface="Neue Plak"/>
              </a:rPr>
              <a:t>. Share tools and local and national resources related to tobacco treatment.</a:t>
            </a:r>
          </a:p>
          <a:p>
            <a:endParaRPr lang="en-US" dirty="0"/>
          </a:p>
        </p:txBody>
      </p:sp>
      <p:sp>
        <p:nvSpPr>
          <p:cNvPr id="4" name="Slide Number Placeholder 3"/>
          <p:cNvSpPr>
            <a:spLocks noGrp="1"/>
          </p:cNvSpPr>
          <p:nvPr>
            <p:ph type="sldNum" sz="quarter" idx="5"/>
          </p:nvPr>
        </p:nvSpPr>
        <p:spPr/>
        <p:txBody>
          <a:bodyPr/>
          <a:lstStyle/>
          <a:p>
            <a:fld id="{62319336-2906-4128-B97B-BA22E08C9438}" type="slidenum">
              <a:rPr lang="en-US" smtClean="0"/>
              <a:t>41</a:t>
            </a:fld>
            <a:endParaRPr lang="en-US"/>
          </a:p>
        </p:txBody>
      </p:sp>
    </p:spTree>
    <p:extLst>
      <p:ext uri="{BB962C8B-B14F-4D97-AF65-F5344CB8AC3E}">
        <p14:creationId xmlns:p14="http://schemas.microsoft.com/office/powerpoint/2010/main" val="3201810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summary…</a:t>
            </a:r>
          </a:p>
          <a:p>
            <a:pPr marL="171450" indent="-171450">
              <a:lnSpc>
                <a:spcPct val="90000"/>
              </a:lnSpc>
              <a:spcBef>
                <a:spcPts val="600"/>
              </a:spcBef>
              <a:buFont typeface="Arial" panose="020B0604020202020204" pitchFamily="34" charset="0"/>
              <a:buChar char="•"/>
            </a:pPr>
            <a:r>
              <a:rPr lang="en-US" sz="1200" dirty="0"/>
              <a:t>Tobacco use disparities exist. Smoking rates are 3 to 5 times higher among persons with mental illness or SUD, compared to that of the general population.</a:t>
            </a:r>
          </a:p>
          <a:p>
            <a:pPr marL="171450" indent="-171450">
              <a:lnSpc>
                <a:spcPct val="90000"/>
              </a:lnSpc>
              <a:spcBef>
                <a:spcPts val="600"/>
              </a:spcBef>
              <a:buFont typeface="Arial" panose="020B0604020202020204" pitchFamily="34" charset="0"/>
              <a:buChar char="•"/>
            </a:pPr>
            <a:r>
              <a:rPr lang="en-US" sz="1200" dirty="0"/>
              <a:t>Approximately half of all tobacco-related deaths each year are among persons with behavioral health conditions.</a:t>
            </a:r>
          </a:p>
          <a:p>
            <a:pPr marL="171450" indent="-171450">
              <a:lnSpc>
                <a:spcPct val="90000"/>
              </a:lnSpc>
              <a:spcBef>
                <a:spcPts val="600"/>
              </a:spcBef>
              <a:buFont typeface="Arial" panose="020B0604020202020204" pitchFamily="34" charset="0"/>
              <a:buChar char="•"/>
            </a:pPr>
            <a:r>
              <a:rPr lang="en-US" sz="1200" dirty="0"/>
              <a:t>Tobacco use exacerbates symptoms of behavioral health conditions and negatively affects treatment and recovery.  </a:t>
            </a:r>
            <a:r>
              <a:rPr lang="en-US" sz="1200" b="1" dirty="0">
                <a:solidFill>
                  <a:schemeClr val="accent1"/>
                </a:solidFill>
              </a:rPr>
              <a:t>Tobacco treatment, during addictions treatment is associated with a 25% increase in long-term recovery and overall patient outcomes</a:t>
            </a:r>
            <a:r>
              <a:rPr lang="en-US" sz="1200" dirty="0">
                <a:solidFill>
                  <a:schemeClr val="accent1"/>
                </a:solidFill>
              </a:rPr>
              <a:t>.</a:t>
            </a:r>
          </a:p>
          <a:p>
            <a:pPr marL="171450" indent="-171450">
              <a:lnSpc>
                <a:spcPct val="90000"/>
              </a:lnSpc>
              <a:spcBef>
                <a:spcPts val="600"/>
              </a:spcBef>
              <a:buFont typeface="Arial" panose="020B0604020202020204" pitchFamily="34" charset="0"/>
              <a:buChar char="•"/>
            </a:pPr>
            <a:r>
              <a:rPr lang="en-US" sz="1200" dirty="0"/>
              <a:t>Indiana has an overwhelming burden of premature death, disease, and disability from high tobacco use rates.</a:t>
            </a:r>
          </a:p>
          <a:p>
            <a:pPr marL="171450" indent="-171450">
              <a:lnSpc>
                <a:spcPct val="90000"/>
              </a:lnSpc>
              <a:spcBef>
                <a:spcPts val="600"/>
              </a:spcBef>
              <a:buFont typeface="Arial" panose="020B0604020202020204" pitchFamily="34" charset="0"/>
              <a:buChar char="•"/>
            </a:pPr>
            <a:r>
              <a:rPr lang="en-US" sz="1200" dirty="0"/>
              <a:t>To maximize success, tobacco cessation interventions should include behavioral counseling </a:t>
            </a:r>
            <a:r>
              <a:rPr lang="en-US" sz="1200" u="sng" dirty="0"/>
              <a:t>and</a:t>
            </a:r>
            <a:r>
              <a:rPr lang="en-US" sz="1200" dirty="0"/>
              <a:t> one or more tobacco treatment medications.</a:t>
            </a:r>
          </a:p>
          <a:p>
            <a:pPr marL="171450" indent="-171450">
              <a:lnSpc>
                <a:spcPct val="90000"/>
              </a:lnSpc>
              <a:spcBef>
                <a:spcPts val="600"/>
              </a:spcBef>
              <a:buFont typeface="Arial" panose="020B0604020202020204" pitchFamily="34" charset="0"/>
              <a:buChar char="•"/>
            </a:pPr>
            <a:r>
              <a:rPr lang="en-US" sz="1200" dirty="0"/>
              <a:t>Behavioral health treatment facilities should adopt and implement TF-free grounds policies and integrate tobacco treatment into services.</a:t>
            </a:r>
          </a:p>
          <a:p>
            <a:endParaRPr lang="en-US" dirty="0"/>
          </a:p>
        </p:txBody>
      </p:sp>
      <p:sp>
        <p:nvSpPr>
          <p:cNvPr id="4" name="Slide Number Placeholder 3"/>
          <p:cNvSpPr>
            <a:spLocks noGrp="1"/>
          </p:cNvSpPr>
          <p:nvPr>
            <p:ph type="sldNum" sz="quarter" idx="10"/>
          </p:nvPr>
        </p:nvSpPr>
        <p:spPr/>
        <p:txBody>
          <a:bodyPr/>
          <a:lstStyle/>
          <a:p>
            <a:fld id="{7BA1AE98-8BFA-4BB9-B857-DFB535B4A91E}" type="slidenum">
              <a:rPr lang="en-US" smtClean="0"/>
              <a:t>42</a:t>
            </a:fld>
            <a:endParaRPr lang="en-US"/>
          </a:p>
        </p:txBody>
      </p:sp>
    </p:spTree>
    <p:extLst>
      <p:ext uri="{BB962C8B-B14F-4D97-AF65-F5344CB8AC3E}">
        <p14:creationId xmlns:p14="http://schemas.microsoft.com/office/powerpoint/2010/main" val="1091840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I’d like to leave you with a quote from a real consumer, this is Mac. </a:t>
            </a:r>
          </a:p>
        </p:txBody>
      </p:sp>
      <p:sp>
        <p:nvSpPr>
          <p:cNvPr id="4" name="Slide Number Placeholder 3"/>
          <p:cNvSpPr>
            <a:spLocks noGrp="1"/>
          </p:cNvSpPr>
          <p:nvPr>
            <p:ph type="sldNum" sz="quarter" idx="5"/>
          </p:nvPr>
        </p:nvSpPr>
        <p:spPr/>
        <p:txBody>
          <a:bodyPr/>
          <a:lstStyle/>
          <a:p>
            <a:fld id="{62319336-2906-4128-B97B-BA22E08C9438}" type="slidenum">
              <a:rPr lang="en-US" smtClean="0"/>
              <a:t>43</a:t>
            </a:fld>
            <a:endParaRPr lang="en-US"/>
          </a:p>
        </p:txBody>
      </p:sp>
    </p:spTree>
    <p:extLst>
      <p:ext uri="{BB962C8B-B14F-4D97-AF65-F5344CB8AC3E}">
        <p14:creationId xmlns:p14="http://schemas.microsoft.com/office/powerpoint/2010/main" val="1627220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2319336-2906-4128-B97B-BA22E08C9438}" type="slidenum">
              <a:rPr lang="en-US" smtClean="0"/>
              <a:t>44</a:t>
            </a:fld>
            <a:endParaRPr lang="en-US"/>
          </a:p>
        </p:txBody>
      </p:sp>
    </p:spTree>
    <p:extLst>
      <p:ext uri="{BB962C8B-B14F-4D97-AF65-F5344CB8AC3E}">
        <p14:creationId xmlns:p14="http://schemas.microsoft.com/office/powerpoint/2010/main" val="4261869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ltLang="en-US" sz="1100" b="0" i="0" dirty="0">
              <a:latin typeface="Arial" panose="020B0604020202020204" pitchFamily="34" charset="0"/>
              <a:cs typeface="Arial" panose="020B0604020202020204" pitchFamily="34" charset="0"/>
            </a:endParaRPr>
          </a:p>
          <a:p>
            <a:endParaRPr lang="en-US" dirty="0"/>
          </a:p>
          <a:p>
            <a:r>
              <a:rPr lang="en-US" sz="1100" b="1" dirty="0"/>
              <a:t>References:</a:t>
            </a:r>
          </a:p>
          <a:p>
            <a:r>
              <a:rPr lang="en-US" sz="1100" dirty="0"/>
              <a:t>Centers for Disease Control and Prevention, National Center for Chronic Disease Prevention and Health Promotion, Division of Population Health. BRFSS Prevalence &amp; Trends Data [online]. 2021. [accessed Feb 13, 2023]. URL: https://www.cdc.gov/brfss/brfssprevalence/.</a:t>
            </a:r>
          </a:p>
        </p:txBody>
      </p:sp>
      <p:sp>
        <p:nvSpPr>
          <p:cNvPr id="4" name="Slide Number Placeholder 3"/>
          <p:cNvSpPr>
            <a:spLocks noGrp="1"/>
          </p:cNvSpPr>
          <p:nvPr>
            <p:ph type="sldNum" sz="quarter" idx="10"/>
          </p:nvPr>
        </p:nvSpPr>
        <p:spPr/>
        <p:txBody>
          <a:bodyPr/>
          <a:lstStyle/>
          <a:p>
            <a:pPr defTabSz="915772">
              <a:defRPr/>
            </a:pPr>
            <a:fld id="{6336304E-FDE3-4B4F-A3B7-EBE87F3FA5E2}" type="slidenum">
              <a:rPr lang="en-US">
                <a:solidFill>
                  <a:prstClr val="black"/>
                </a:solidFill>
                <a:latin typeface="Calibri" panose="020F0502020204030204"/>
              </a:rPr>
              <a:pPr defTabSz="915772">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95711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baseline="0" dirty="0"/>
              <a:t>About Slide:</a:t>
            </a:r>
          </a:p>
          <a:p>
            <a:r>
              <a:rPr lang="en-US" sz="1200" baseline="0" dirty="0"/>
              <a:t>The </a:t>
            </a:r>
            <a:r>
              <a:rPr lang="en-US" sz="1200" b="1" baseline="0" dirty="0"/>
              <a:t>BLACK</a:t>
            </a:r>
            <a:r>
              <a:rPr lang="en-US" sz="1200" baseline="0" dirty="0"/>
              <a:t> line you see across the chart is the overall smoking rate for Indiana (16.2%).  </a:t>
            </a:r>
          </a:p>
          <a:p>
            <a:r>
              <a:rPr lang="en-US" dirty="0"/>
              <a:t>In 2022, female smoking rates were significantly lower than males. Smoking rates were significantly lower among Hispanic racial group compared to Whites, African American and multiracial race group. There were significantly lower rates of smoking among those ages 18-24 and 65 years or older. The highest rates of smoking were seen among those ages 25-64. </a:t>
            </a:r>
          </a:p>
          <a:p>
            <a:endParaRPr lang="en-US" sz="1200" baseline="0" dirty="0"/>
          </a:p>
        </p:txBody>
      </p:sp>
      <p:sp>
        <p:nvSpPr>
          <p:cNvPr id="4" name="Slide Number Placeholder 3"/>
          <p:cNvSpPr>
            <a:spLocks noGrp="1"/>
          </p:cNvSpPr>
          <p:nvPr>
            <p:ph type="sldNum" sz="quarter" idx="10"/>
          </p:nvPr>
        </p:nvSpPr>
        <p:spPr/>
        <p:txBody>
          <a:bodyPr/>
          <a:lstStyle/>
          <a:p>
            <a:fld id="{73F4EE5D-0154-44CD-929B-BFC5AC92016B}" type="slidenum">
              <a:rPr lang="en-US" smtClean="0"/>
              <a:pPr/>
              <a:t>6</a:t>
            </a:fld>
            <a:endParaRPr lang="en-US"/>
          </a:p>
        </p:txBody>
      </p:sp>
    </p:spTree>
    <p:extLst>
      <p:ext uri="{BB962C8B-B14F-4D97-AF65-F5344CB8AC3E}">
        <p14:creationId xmlns:p14="http://schemas.microsoft.com/office/powerpoint/2010/main" val="1798724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sz="1200" b="1" dirty="0"/>
              <a:t>About slide:</a:t>
            </a:r>
          </a:p>
          <a:p>
            <a:pPr>
              <a:spcAft>
                <a:spcPts val="611"/>
              </a:spcAft>
            </a:pPr>
            <a:r>
              <a:rPr lang="en-US" dirty="0"/>
              <a:t>In 2022 we saw that those with less than a high school education, had significantly higher rate of smoking than any other level of education attained. Those that had a college education had a significantly lower rate of smoking than any other level of education attained.  We also saw that in general, the rate of smoking decreased as the reported household income level increased. Also, those with income less than $15,000 had a significantly higher rate of smoking compared to the other income levels. </a:t>
            </a:r>
          </a:p>
          <a:p>
            <a:pPr>
              <a:spcAft>
                <a:spcPts val="611"/>
              </a:spcAft>
            </a:pPr>
            <a:endParaRPr lang="en-US" dirty="0"/>
          </a:p>
          <a:p>
            <a:pPr>
              <a:spcAft>
                <a:spcPts val="611"/>
              </a:spcAft>
            </a:pPr>
            <a:r>
              <a:rPr lang="en-US" b="0" dirty="0"/>
              <a:t>I want to highlight that what we are seeing here is because of direct targeting by the tobacco industry. We know that the tobacco industry advertises, discounts and displays commercial tobacco products in some communities more than others.  These tailored tactics push dangerous tobacco products into the communities that have the fewest resources to deal with the health problems that come with the use of these products. </a:t>
            </a:r>
          </a:p>
        </p:txBody>
      </p:sp>
      <p:sp>
        <p:nvSpPr>
          <p:cNvPr id="4" name="Slide Number Placeholder 3"/>
          <p:cNvSpPr>
            <a:spLocks noGrp="1"/>
          </p:cNvSpPr>
          <p:nvPr>
            <p:ph type="sldNum" sz="quarter" idx="10"/>
          </p:nvPr>
        </p:nvSpPr>
        <p:spPr/>
        <p:txBody>
          <a:bodyPr/>
          <a:lstStyle/>
          <a:p>
            <a:fld id="{73F4EE5D-0154-44CD-929B-BFC5AC92016B}" type="slidenum">
              <a:rPr lang="en-US" smtClean="0"/>
              <a:pPr/>
              <a:t>7</a:t>
            </a:fld>
            <a:endParaRPr lang="en-US"/>
          </a:p>
        </p:txBody>
      </p:sp>
    </p:spTree>
    <p:extLst>
      <p:ext uri="{BB962C8B-B14F-4D97-AF65-F5344CB8AC3E}">
        <p14:creationId xmlns:p14="http://schemas.microsoft.com/office/powerpoint/2010/main" val="1647346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About Slide:</a:t>
            </a:r>
          </a:p>
          <a:p>
            <a:r>
              <a:rPr lang="en-US" dirty="0"/>
              <a:t>This slide provides examples of how tobacco disproportionately impacts groups facing disadvantage. These populations continue to see increased rates of smoking.</a:t>
            </a:r>
          </a:p>
          <a:p>
            <a:endParaRPr lang="en-US" dirty="0"/>
          </a:p>
          <a:p>
            <a:r>
              <a:rPr lang="en-US" dirty="0"/>
              <a:t>Those experiencing 14 or more poor mental health days reported smoking at a significantly higher rate than those experiencing fewer than 14 poor mental health days.</a:t>
            </a:r>
          </a:p>
          <a:p>
            <a:endParaRPr lang="en-US" dirty="0"/>
          </a:p>
          <a:p>
            <a:r>
              <a:rPr lang="en-US" dirty="0"/>
              <a:t>Those ever diagnosed with depression (depressive disorder) reported smoking at a significantly higher rate than those never diagnosed with depression. </a:t>
            </a:r>
          </a:p>
          <a:p>
            <a:endParaRPr lang="en-US" dirty="0"/>
          </a:p>
        </p:txBody>
      </p:sp>
      <p:sp>
        <p:nvSpPr>
          <p:cNvPr id="4" name="Slide Number Placeholder 3"/>
          <p:cNvSpPr>
            <a:spLocks noGrp="1"/>
          </p:cNvSpPr>
          <p:nvPr>
            <p:ph type="sldNum" sz="quarter" idx="5"/>
          </p:nvPr>
        </p:nvSpPr>
        <p:spPr/>
        <p:txBody>
          <a:bodyPr/>
          <a:lstStyle/>
          <a:p>
            <a:fld id="{73F4EE5D-0154-44CD-929B-BFC5AC92016B}" type="slidenum">
              <a:rPr lang="en-US" smtClean="0"/>
              <a:pPr/>
              <a:t>8</a:t>
            </a:fld>
            <a:endParaRPr lang="en-US"/>
          </a:p>
        </p:txBody>
      </p:sp>
    </p:spTree>
    <p:extLst>
      <p:ext uri="{BB962C8B-B14F-4D97-AF65-F5344CB8AC3E}">
        <p14:creationId xmlns:p14="http://schemas.microsoft.com/office/powerpoint/2010/main" val="1241637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050" b="1" i="0" u="none" strike="noStrike" kern="1200" baseline="0" dirty="0">
                <a:solidFill>
                  <a:schemeClr val="tx1"/>
                </a:solidFill>
                <a:latin typeface="+mn-lt"/>
                <a:ea typeface="+mn-ea"/>
                <a:cs typeface="+mn-cs"/>
              </a:rPr>
              <a:t>Recall that Indiana has a higher smoking rate the national, which translates to a higher burden in our state with the behavioral health population.</a:t>
            </a:r>
          </a:p>
          <a:p>
            <a:endParaRPr lang="en-US" sz="1050" b="0" i="0" u="none" strike="noStrike" kern="1200" baseline="0" dirty="0">
              <a:solidFill>
                <a:schemeClr val="tx1"/>
              </a:solidFill>
              <a:latin typeface="+mn-lt"/>
              <a:ea typeface="+mn-ea"/>
              <a:cs typeface="+mn-cs"/>
            </a:endParaRPr>
          </a:p>
          <a:p>
            <a:r>
              <a:rPr lang="en-US" sz="1050" b="1" i="0" u="none" strike="noStrike" kern="1200" baseline="0" dirty="0">
                <a:solidFill>
                  <a:schemeClr val="tx1"/>
                </a:solidFill>
                <a:latin typeface="+mn-lt"/>
                <a:ea typeface="+mn-ea"/>
                <a:cs typeface="+mn-cs"/>
              </a:rPr>
              <a:t>About Slide:</a:t>
            </a:r>
          </a:p>
          <a:p>
            <a:pPr marL="171450" indent="-171450">
              <a:spcBef>
                <a:spcPts val="600"/>
              </a:spcBef>
              <a:spcAft>
                <a:spcPts val="600"/>
              </a:spcAft>
              <a:buFont typeface="Arial" panose="020B0604020202020204" pitchFamily="34" charset="0"/>
              <a:buChar char="•"/>
            </a:pPr>
            <a:r>
              <a:rPr lang="en-US" sz="1050" dirty="0">
                <a:solidFill>
                  <a:schemeClr val="tx1">
                    <a:lumMod val="75000"/>
                  </a:schemeClr>
                </a:solidFill>
              </a:rPr>
              <a:t>Overall, adults with a behavioral health condition smoke at twice the rate of adults without a behavioral health condition.  (32% versus 15%) </a:t>
            </a:r>
          </a:p>
          <a:p>
            <a:pPr marL="628650" lvl="1" indent="-171450">
              <a:spcBef>
                <a:spcPts val="600"/>
              </a:spcBef>
              <a:spcAft>
                <a:spcPts val="600"/>
              </a:spcAft>
              <a:buFont typeface="Arial" panose="020B0604020202020204" pitchFamily="34" charset="0"/>
              <a:buChar char="•"/>
            </a:pPr>
            <a:r>
              <a:rPr lang="en-US" sz="1050" dirty="0">
                <a:solidFill>
                  <a:schemeClr val="tx1">
                    <a:lumMod val="75000"/>
                  </a:schemeClr>
                </a:solidFill>
              </a:rPr>
              <a:t>And adults with a BH condition use electronic cigarettes at about 3 times the rate, 22% versus 8%</a:t>
            </a:r>
          </a:p>
          <a:p>
            <a:pPr marL="171450" indent="-171450">
              <a:spcBef>
                <a:spcPts val="600"/>
              </a:spcBef>
              <a:spcAft>
                <a:spcPts val="600"/>
              </a:spcAft>
              <a:buFont typeface="Arial" panose="020B0604020202020204" pitchFamily="34" charset="0"/>
              <a:buChar char="•"/>
            </a:pPr>
            <a:r>
              <a:rPr lang="en-US" sz="1050" dirty="0">
                <a:solidFill>
                  <a:schemeClr val="tx1">
                    <a:lumMod val="75000"/>
                  </a:schemeClr>
                </a:solidFill>
              </a:rPr>
              <a:t>Most common causes of death among those with a BH condition include: cancer, heart disease, and lung disease – all of which can be caused by smoking.</a:t>
            </a:r>
          </a:p>
          <a:p>
            <a:pPr marL="0" indent="0">
              <a:spcBef>
                <a:spcPts val="600"/>
              </a:spcBef>
              <a:spcAft>
                <a:spcPts val="600"/>
              </a:spcAft>
              <a:buFont typeface="Arial" panose="020B0604020202020204" pitchFamily="34" charset="0"/>
              <a:buNone/>
            </a:pPr>
            <a:endParaRPr lang="en-US" sz="1050" dirty="0">
              <a:solidFill>
                <a:schemeClr val="tx1">
                  <a:lumMod val="75000"/>
                </a:schemeClr>
              </a:solidFill>
            </a:endParaRPr>
          </a:p>
          <a:p>
            <a:pPr marL="0" indent="0">
              <a:spcBef>
                <a:spcPts val="600"/>
              </a:spcBef>
              <a:spcAft>
                <a:spcPts val="600"/>
              </a:spcAft>
              <a:buFont typeface="Arial" panose="020B0604020202020204" pitchFamily="34" charset="0"/>
              <a:buNone/>
            </a:pPr>
            <a:r>
              <a:rPr lang="en-US" sz="1050" dirty="0">
                <a:solidFill>
                  <a:schemeClr val="tx1">
                    <a:lumMod val="75000"/>
                  </a:schemeClr>
                </a:solidFill>
              </a:rPr>
              <a:t>When looking at adults with </a:t>
            </a:r>
            <a:r>
              <a:rPr lang="en-US" sz="1050" b="1" dirty="0">
                <a:solidFill>
                  <a:schemeClr val="tx1">
                    <a:lumMod val="75000"/>
                  </a:schemeClr>
                </a:solidFill>
              </a:rPr>
              <a:t>any mental illness (or AMI), </a:t>
            </a:r>
            <a:r>
              <a:rPr lang="en-US" sz="1050" dirty="0">
                <a:solidFill>
                  <a:schemeClr val="tx1">
                    <a:lumMod val="75000"/>
                  </a:schemeClr>
                </a:solidFill>
              </a:rPr>
              <a:t>we see:</a:t>
            </a:r>
          </a:p>
          <a:p>
            <a:pPr marL="628650" lvl="1" indent="-171450">
              <a:spcBef>
                <a:spcPts val="600"/>
              </a:spcBef>
              <a:spcAft>
                <a:spcPts val="600"/>
              </a:spcAft>
              <a:buFont typeface="Arial" panose="020B0604020202020204" pitchFamily="34" charset="0"/>
              <a:buChar char="•"/>
            </a:pPr>
            <a:r>
              <a:rPr lang="en-US" sz="1050" dirty="0">
                <a:solidFill>
                  <a:schemeClr val="tx1">
                    <a:lumMod val="75000"/>
                  </a:schemeClr>
                </a:solidFill>
              </a:rPr>
              <a:t>Increased smoking rates (27% compared to 16%)</a:t>
            </a:r>
          </a:p>
          <a:p>
            <a:pPr marL="628650" lvl="1" indent="-171450">
              <a:spcBef>
                <a:spcPts val="600"/>
              </a:spcBef>
              <a:spcAft>
                <a:spcPts val="600"/>
              </a:spcAft>
              <a:buFont typeface="Arial" panose="020B0604020202020204" pitchFamily="34" charset="0"/>
              <a:buChar char="•"/>
            </a:pPr>
            <a:r>
              <a:rPr lang="en-US" sz="1050" dirty="0">
                <a:solidFill>
                  <a:schemeClr val="tx1">
                    <a:lumMod val="75000"/>
                  </a:schemeClr>
                </a:solidFill>
              </a:rPr>
              <a:t>Increased number of cigarettes smoked (2 packs more per month)</a:t>
            </a:r>
          </a:p>
          <a:p>
            <a:pPr marL="628650" lvl="1" indent="-171450">
              <a:spcBef>
                <a:spcPts val="600"/>
              </a:spcBef>
              <a:spcAft>
                <a:spcPts val="600"/>
              </a:spcAft>
              <a:buFont typeface="Arial" panose="020B0604020202020204" pitchFamily="34" charset="0"/>
              <a:buChar char="•"/>
            </a:pPr>
            <a:r>
              <a:rPr lang="en-US" sz="1050" b="1" dirty="0">
                <a:solidFill>
                  <a:schemeClr val="tx1">
                    <a:lumMod val="75000"/>
                  </a:schemeClr>
                </a:solidFill>
              </a:rPr>
              <a:t>Smoking making an impact on course of treatment - specifically the smoke is known to reduce the efficacy of many medications, requiring increased doses of medication compared to </a:t>
            </a:r>
            <a:r>
              <a:rPr lang="en-US" sz="1800" b="1" dirty="0">
                <a:effectLst/>
                <a:latin typeface="Calibri" panose="020F0502020204030204" pitchFamily="34" charset="0"/>
                <a:ea typeface="Times New Roman" panose="02020603050405020304" pitchFamily="18" charset="0"/>
              </a:rPr>
              <a:t>persons that don’t smoke</a:t>
            </a:r>
            <a:br>
              <a:rPr lang="en-US" sz="1050" dirty="0">
                <a:solidFill>
                  <a:schemeClr val="tx1">
                    <a:lumMod val="75000"/>
                  </a:schemeClr>
                </a:solidFill>
              </a:rPr>
            </a:br>
            <a:endParaRPr lang="en-US" sz="1050" dirty="0">
              <a:solidFill>
                <a:schemeClr val="tx1">
                  <a:lumMod val="75000"/>
                </a:schemeClr>
              </a:solidFill>
            </a:endParaRPr>
          </a:p>
          <a:p>
            <a:pPr marL="0" indent="0">
              <a:spcBef>
                <a:spcPts val="600"/>
              </a:spcBef>
              <a:spcAft>
                <a:spcPts val="600"/>
              </a:spcAft>
              <a:buFont typeface="Arial" panose="020B0604020202020204" pitchFamily="34" charset="0"/>
              <a:buNone/>
            </a:pPr>
            <a:r>
              <a:rPr lang="en-US" sz="1050" dirty="0">
                <a:solidFill>
                  <a:schemeClr val="tx1">
                    <a:lumMod val="75000"/>
                  </a:schemeClr>
                </a:solidFill>
              </a:rPr>
              <a:t>When looking at adults with </a:t>
            </a:r>
            <a:r>
              <a:rPr lang="en-US" sz="1050" b="1" dirty="0">
                <a:solidFill>
                  <a:schemeClr val="tx1">
                    <a:lumMod val="75000"/>
                  </a:schemeClr>
                </a:solidFill>
              </a:rPr>
              <a:t>substance use disorders (SUD) </a:t>
            </a:r>
            <a:r>
              <a:rPr lang="en-US" sz="1050" dirty="0">
                <a:solidFill>
                  <a:schemeClr val="tx1">
                    <a:lumMod val="75000"/>
                  </a:schemeClr>
                </a:solidFill>
              </a:rPr>
              <a:t>we see:</a:t>
            </a:r>
          </a:p>
          <a:p>
            <a:pPr marL="628650" lvl="1" indent="-171450">
              <a:spcBef>
                <a:spcPts val="600"/>
              </a:spcBef>
              <a:spcAft>
                <a:spcPts val="600"/>
              </a:spcAft>
              <a:buFont typeface="Arial" panose="020B0604020202020204" pitchFamily="34" charset="0"/>
              <a:buChar char="•"/>
            </a:pPr>
            <a:r>
              <a:rPr lang="en-US" sz="1050" dirty="0">
                <a:solidFill>
                  <a:schemeClr val="tx1">
                    <a:lumMod val="75000"/>
                  </a:schemeClr>
                </a:solidFill>
              </a:rPr>
              <a:t>           Increased smoking rates (42% compared to 16%)</a:t>
            </a:r>
          </a:p>
          <a:p>
            <a:pPr marL="628650" lvl="1" indent="-171450">
              <a:spcBef>
                <a:spcPts val="600"/>
              </a:spcBef>
              <a:spcAft>
                <a:spcPts val="600"/>
              </a:spcAft>
              <a:buFont typeface="Arial" panose="020B0604020202020204" pitchFamily="34" charset="0"/>
              <a:buChar char="•"/>
            </a:pPr>
            <a:r>
              <a:rPr lang="en-US" sz="1050" dirty="0">
                <a:solidFill>
                  <a:schemeClr val="tx1">
                    <a:lumMod val="75000"/>
                  </a:schemeClr>
                </a:solidFill>
              </a:rPr>
              <a:t>           Challenges related to quitting, as less than half of all substance abuse facilities offer tobacco treatment</a:t>
            </a:r>
          </a:p>
          <a:p>
            <a:pPr marL="628650" lvl="1" indent="-171450">
              <a:spcBef>
                <a:spcPts val="600"/>
              </a:spcBef>
              <a:spcAft>
                <a:spcPts val="600"/>
              </a:spcAft>
              <a:buFont typeface="Arial" panose="020B0604020202020204" pitchFamily="34" charset="0"/>
              <a:buChar char="•"/>
            </a:pPr>
            <a:r>
              <a:rPr lang="en-US" sz="1050" dirty="0">
                <a:solidFill>
                  <a:schemeClr val="tx1">
                    <a:lumMod val="75000"/>
                  </a:schemeClr>
                </a:solidFill>
              </a:rPr>
              <a:t>           Increased likelihood of substance abuse relapse among persons that smoke compared to persons that do not smoke(those in a substance abuse facility)</a:t>
            </a:r>
          </a:p>
          <a:p>
            <a:pPr marL="171450" indent="-171450">
              <a:spcBef>
                <a:spcPts val="600"/>
              </a:spcBef>
              <a:spcAft>
                <a:spcPts val="600"/>
              </a:spcAft>
              <a:buFont typeface="Arial" panose="020B0604020202020204" pitchFamily="34" charset="0"/>
              <a:buChar char="•"/>
            </a:pPr>
            <a:endParaRPr lang="en-US" sz="1050" dirty="0">
              <a:solidFill>
                <a:schemeClr val="tx1">
                  <a:lumMod val="75000"/>
                </a:schemeClr>
              </a:solidFill>
            </a:endParaRPr>
          </a:p>
          <a:p>
            <a:endParaRPr lang="en-US" altLang="en-US" sz="1050" dirty="0">
              <a:latin typeface="+mn-lt"/>
            </a:endParaRPr>
          </a:p>
          <a:p>
            <a:r>
              <a:rPr lang="en-US" altLang="en-US" sz="1050" b="1" dirty="0">
                <a:latin typeface="+mn-lt"/>
              </a:rPr>
              <a:t>Sources:</a:t>
            </a:r>
          </a:p>
          <a:p>
            <a:r>
              <a:rPr lang="en-US" altLang="en-US" sz="1050" b="0" dirty="0">
                <a:latin typeface="+mn-lt"/>
              </a:rPr>
              <a:t>Indiana Adult Tobacco Survey, November 2022.</a:t>
            </a:r>
          </a:p>
          <a:p>
            <a:pPr lvl="0">
              <a:defRPr/>
            </a:pPr>
            <a:r>
              <a:rPr lang="en-US" sz="1050" dirty="0">
                <a:solidFill>
                  <a:schemeClr val="bg2">
                    <a:lumMod val="25000"/>
                  </a:schemeClr>
                </a:solidFill>
                <a:cs typeface="Arial" panose="020B0604020202020204" pitchFamily="34" charset="0"/>
              </a:rPr>
              <a:t>Lipari, R.N. and Van Horn, S.L. </a:t>
            </a:r>
            <a:r>
              <a:rPr lang="en-US" sz="1050" i="1" dirty="0">
                <a:solidFill>
                  <a:schemeClr val="bg2">
                    <a:lumMod val="25000"/>
                  </a:schemeClr>
                </a:solidFill>
                <a:cs typeface="Arial" panose="020B0604020202020204" pitchFamily="34" charset="0"/>
              </a:rPr>
              <a:t>Smoking and mental illness among adults in the United States. </a:t>
            </a:r>
            <a:r>
              <a:rPr lang="en-US" sz="1050" dirty="0">
                <a:solidFill>
                  <a:schemeClr val="bg2">
                    <a:lumMod val="25000"/>
                  </a:schemeClr>
                </a:solidFill>
                <a:cs typeface="Arial" panose="020B0604020202020204" pitchFamily="34" charset="0"/>
              </a:rPr>
              <a:t>The CBHSQ Report: March 30, 2017. Center for Behavioral Health Statistics and Quality, Substance Abuse and Mental Health Services Administration, Rockville, MD.</a:t>
            </a:r>
          </a:p>
          <a:p>
            <a:pPr lvl="0">
              <a:defRPr/>
            </a:pPr>
            <a:r>
              <a:rPr lang="en-US" sz="1050" dirty="0">
                <a:solidFill>
                  <a:schemeClr val="bg2">
                    <a:lumMod val="25000"/>
                  </a:schemeClr>
                </a:solidFill>
              </a:rPr>
              <a:t>Smoking Cessation Leadership Center. Fact Sheet: </a:t>
            </a:r>
            <a:r>
              <a:rPr lang="en-US" sz="1050" u="sng" dirty="0">
                <a:solidFill>
                  <a:schemeClr val="bg2">
                    <a:lumMod val="25000"/>
                  </a:schemeClr>
                </a:solidFill>
                <a:hlinkClick r:id="rId3">
                  <a:extLst>
                    <a:ext uri="{A12FA001-AC4F-418D-AE19-62706E023703}">
                      <ahyp:hlinkClr xmlns:ahyp="http://schemas.microsoft.com/office/drawing/2018/hyperlinkcolor" val="tx"/>
                    </a:ext>
                  </a:extLst>
                </a:hlinkClick>
              </a:rPr>
              <a:t>Drug Interactions With Tobacco Smoke</a:t>
            </a:r>
            <a:r>
              <a:rPr lang="en-US" sz="1050" dirty="0">
                <a:solidFill>
                  <a:schemeClr val="bg2">
                    <a:lumMod val="25000"/>
                  </a:schemeClr>
                </a:solidFill>
              </a:rPr>
              <a:t>. San Francisco: Smoking Cessation Leadership Center, University of California, 2015</a:t>
            </a:r>
            <a:r>
              <a:rPr lang="en-US" sz="1050" dirty="0">
                <a:solidFill>
                  <a:schemeClr val="bg2">
                    <a:lumMod val="25000"/>
                  </a:schemeClr>
                </a:solidFill>
                <a:cs typeface="Arial" panose="020B0604020202020204" pitchFamily="34" charset="0"/>
              </a:rPr>
              <a:t> [accessed 2020 Dec 15]</a:t>
            </a:r>
            <a:endParaRPr lang="en-US" altLang="en-US" sz="1050" dirty="0">
              <a:solidFill>
                <a:schemeClr val="bg2">
                  <a:lumMod val="25000"/>
                </a:schemeClr>
              </a:solidFill>
              <a:cs typeface="Arial" panose="020B0604020202020204" pitchFamily="34" charset="0"/>
            </a:endParaRPr>
          </a:p>
          <a:p>
            <a:pPr lvl="0">
              <a:defRPr/>
            </a:pPr>
            <a:r>
              <a:rPr lang="en-US" altLang="en-US" sz="1050" dirty="0">
                <a:solidFill>
                  <a:schemeClr val="bg2">
                    <a:lumMod val="25000"/>
                  </a:schemeClr>
                </a:solidFill>
                <a:cs typeface="Arial" panose="020B0604020202020204" pitchFamily="34" charset="0"/>
              </a:rPr>
              <a:t>Tipperman, Doug. (2020). </a:t>
            </a:r>
            <a:r>
              <a:rPr lang="en-US" altLang="en-US" sz="1050" i="1" dirty="0">
                <a:solidFill>
                  <a:schemeClr val="bg2">
                    <a:lumMod val="25000"/>
                  </a:schemeClr>
                </a:solidFill>
                <a:cs typeface="Arial" panose="020B0604020202020204" pitchFamily="34" charset="0"/>
              </a:rPr>
              <a:t>Smoking and Behavioral Health:2019 NSDUH Trend Data Update. </a:t>
            </a:r>
            <a:r>
              <a:rPr lang="en-US" altLang="en-US" sz="1050" dirty="0">
                <a:solidFill>
                  <a:schemeClr val="bg2">
                    <a:lumMod val="25000"/>
                  </a:schemeClr>
                </a:solidFill>
                <a:cs typeface="Arial" panose="020B0604020202020204" pitchFamily="34" charset="0"/>
              </a:rPr>
              <a:t>U.S. Department of Health and Human Services. Substance Abuse and Mental Health Services Administration. https://smokingcessationleadership.ucsf.edu/sites/smokingcessationleadership.ucsf.edu/files/Documents/FactSheets/NSDUH%20Smoking% 20BH%20Trend%20Data %20-%202019%20Update.pdf</a:t>
            </a:r>
            <a:r>
              <a:rPr lang="en-US" altLang="en-US" sz="1050" i="1" dirty="0">
                <a:solidFill>
                  <a:schemeClr val="bg2">
                    <a:lumMod val="25000"/>
                  </a:schemeClr>
                </a:solidFill>
                <a:cs typeface="Arial" panose="020B0604020202020204" pitchFamily="34" charset="0"/>
              </a:rPr>
              <a:t>  </a:t>
            </a:r>
          </a:p>
          <a:p>
            <a:pPr marL="0" indent="0">
              <a:buFont typeface="+mj-lt"/>
              <a:buNone/>
            </a:pPr>
            <a:endParaRPr lang="en-US" altLang="en-US" sz="1050" dirty="0">
              <a:solidFill>
                <a:srgbClr val="FF0000"/>
              </a:solidFill>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D8CD1-308F-4562-A887-E8356E6A0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7339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AE25C357-EFF7-4612-9021-D04DD3E7FC5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2609" r="-1" b="23937"/>
          <a:stretch/>
        </p:blipFill>
        <p:spPr>
          <a:xfrm>
            <a:off x="-2285" y="10"/>
            <a:ext cx="9143999" cy="6857990"/>
          </a:xfrm>
          <a:prstGeom prst="rect">
            <a:avLst/>
          </a:prstGeom>
        </p:spPr>
      </p:pic>
      <p:sp>
        <p:nvSpPr>
          <p:cNvPr id="2" name="Title 1">
            <a:extLst>
              <a:ext uri="{FF2B5EF4-FFF2-40B4-BE49-F238E27FC236}">
                <a16:creationId xmlns:a16="http://schemas.microsoft.com/office/drawing/2014/main" id="{815F10DE-2EF1-413F-9B71-B325431D7937}"/>
              </a:ext>
            </a:extLst>
          </p:cNvPr>
          <p:cNvSpPr>
            <a:spLocks noGrp="1"/>
          </p:cNvSpPr>
          <p:nvPr>
            <p:ph type="ctrTitle" hasCustomPrompt="1"/>
          </p:nvPr>
        </p:nvSpPr>
        <p:spPr>
          <a:xfrm>
            <a:off x="1143000" y="316870"/>
            <a:ext cx="6858000" cy="3621385"/>
          </a:xfrm>
        </p:spPr>
        <p:txBody>
          <a:bodyPr anchor="b">
            <a:normAutofit/>
          </a:bodyPr>
          <a:lstStyle>
            <a:lvl1pPr algn="ctr">
              <a:defRPr sz="4800" b="1" cap="none" spc="0">
                <a:ln w="0"/>
                <a:solidFill>
                  <a:schemeClr val="bg1"/>
                </a:solidFill>
                <a:effectLst>
                  <a:outerShdw blurRad="38100" dist="25400" dir="5400000" algn="ctr" rotWithShape="0">
                    <a:srgbClr val="6E747A">
                      <a:alpha val="43000"/>
                    </a:srgbClr>
                  </a:outerShdw>
                </a:effectLst>
              </a:defRPr>
            </a:lvl1pPr>
          </a:lstStyle>
          <a:p>
            <a:r>
              <a:rPr lang="en-US" dirty="0"/>
              <a:t>Presentation Title Here</a:t>
            </a:r>
          </a:p>
        </p:txBody>
      </p:sp>
      <p:sp>
        <p:nvSpPr>
          <p:cNvPr id="3" name="Subtitle 2">
            <a:extLst>
              <a:ext uri="{FF2B5EF4-FFF2-40B4-BE49-F238E27FC236}">
                <a16:creationId xmlns:a16="http://schemas.microsoft.com/office/drawing/2014/main" id="{F8CDB7F7-D5E1-414B-91E5-60C7D941E827}"/>
              </a:ext>
            </a:extLst>
          </p:cNvPr>
          <p:cNvSpPr>
            <a:spLocks noGrp="1"/>
          </p:cNvSpPr>
          <p:nvPr>
            <p:ph type="subTitle" idx="1" hasCustomPrompt="1"/>
          </p:nvPr>
        </p:nvSpPr>
        <p:spPr>
          <a:xfrm>
            <a:off x="1143000" y="3938256"/>
            <a:ext cx="6858000" cy="1319543"/>
          </a:xfrm>
        </p:spPr>
        <p:txBody>
          <a:bodyPr>
            <a:normAutofit/>
          </a:bodyPr>
          <a:lstStyle>
            <a:lvl1pPr marL="0" indent="0" algn="ctr">
              <a:buNone/>
              <a:defRPr sz="2400" b="0" cap="none" spc="0">
                <a:ln w="0"/>
                <a:solidFill>
                  <a:schemeClr val="bg1"/>
                </a:solidFill>
                <a:effectLst>
                  <a:outerShdw blurRad="38100" dist="25400" dir="5400000" algn="ctr" rotWithShape="0">
                    <a:srgbClr val="6E747A">
                      <a:alpha val="43000"/>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name, credentials</a:t>
            </a:r>
          </a:p>
        </p:txBody>
      </p:sp>
      <p:sp>
        <p:nvSpPr>
          <p:cNvPr id="4" name="Date Placeholder 3">
            <a:extLst>
              <a:ext uri="{FF2B5EF4-FFF2-40B4-BE49-F238E27FC236}">
                <a16:creationId xmlns:a16="http://schemas.microsoft.com/office/drawing/2014/main" id="{ACE245FA-8515-4B8B-ACE6-E3B0706FE8C6}"/>
              </a:ext>
            </a:extLst>
          </p:cNvPr>
          <p:cNvSpPr>
            <a:spLocks noGrp="1"/>
          </p:cNvSpPr>
          <p:nvPr>
            <p:ph type="dt" sz="half" idx="10"/>
          </p:nvPr>
        </p:nvSpPr>
        <p:spPr>
          <a:xfrm>
            <a:off x="253497" y="6356351"/>
            <a:ext cx="2432553" cy="365125"/>
          </a:xfrm>
        </p:spPr>
        <p:txBody>
          <a:bodyPr/>
          <a:lstStyle>
            <a:lvl1pPr>
              <a:defRPr sz="1600">
                <a:solidFill>
                  <a:schemeClr val="bg1"/>
                </a:solidFill>
              </a:defRPr>
            </a:lvl1pPr>
          </a:lstStyle>
          <a:p>
            <a:r>
              <a:rPr lang="en-US" dirty="0"/>
              <a:t>Date of Presentation</a:t>
            </a:r>
          </a:p>
        </p:txBody>
      </p:sp>
    </p:spTree>
    <p:extLst>
      <p:ext uri="{BB962C8B-B14F-4D97-AF65-F5344CB8AC3E}">
        <p14:creationId xmlns:p14="http://schemas.microsoft.com/office/powerpoint/2010/main" val="92862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9" name="Picture 8" descr="A picture containing person, indoor&#10;&#10;Description automatically generated">
            <a:extLst>
              <a:ext uri="{FF2B5EF4-FFF2-40B4-BE49-F238E27FC236}">
                <a16:creationId xmlns:a16="http://schemas.microsoft.com/office/drawing/2014/main" id="{BF99A584-D969-451F-ADAC-836FE9F46A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0237585" cy="6825056"/>
          </a:xfrm>
          <a:prstGeom prst="rect">
            <a:avLst/>
          </a:prstGeom>
        </p:spPr>
      </p:pic>
      <p:sp>
        <p:nvSpPr>
          <p:cNvPr id="11" name="Freeform 2">
            <a:extLst>
              <a:ext uri="{FF2B5EF4-FFF2-40B4-BE49-F238E27FC236}">
                <a16:creationId xmlns:a16="http://schemas.microsoft.com/office/drawing/2014/main" id="{FA97E3B5-4590-4810-BBCE-A4133A8B6CA0}"/>
              </a:ext>
            </a:extLst>
          </p:cNvPr>
          <p:cNvSpPr>
            <a:spLocks/>
          </p:cNvSpPr>
          <p:nvPr/>
        </p:nvSpPr>
        <p:spPr bwMode="auto">
          <a:xfrm rot="16200000">
            <a:off x="2055007" y="2734833"/>
            <a:ext cx="1566514" cy="567652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568"/>
              <a:gd name="connsiteX1" fmla="*/ 10000 w 10000"/>
              <a:gd name="connsiteY1" fmla="*/ 0 h 8568"/>
              <a:gd name="connsiteX2" fmla="*/ 10000 w 10000"/>
              <a:gd name="connsiteY2" fmla="*/ 8000 h 8568"/>
              <a:gd name="connsiteX3" fmla="*/ 5342 w 10000"/>
              <a:gd name="connsiteY3" fmla="*/ 8568 h 8568"/>
              <a:gd name="connsiteX4" fmla="*/ 0 w 10000"/>
              <a:gd name="connsiteY4" fmla="*/ 8000 h 8568"/>
              <a:gd name="connsiteX5" fmla="*/ 0 w 10000"/>
              <a:gd name="connsiteY5" fmla="*/ 0 h 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568">
                <a:moveTo>
                  <a:pt x="0" y="0"/>
                </a:moveTo>
                <a:lnTo>
                  <a:pt x="10000" y="0"/>
                </a:lnTo>
                <a:lnTo>
                  <a:pt x="10000" y="8000"/>
                </a:lnTo>
                <a:lnTo>
                  <a:pt x="5342" y="8568"/>
                </a:lnTo>
                <a:lnTo>
                  <a:pt x="0" y="8000"/>
                </a:lnTo>
                <a:lnTo>
                  <a:pt x="0" y="0"/>
                </a:lnTo>
                <a:close/>
              </a:path>
            </a:pathLst>
          </a:custGeom>
          <a:solidFill>
            <a:srgbClr val="29AAE2">
              <a:alpha val="6470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350" dirty="0"/>
          </a:p>
        </p:txBody>
      </p:sp>
      <p:sp>
        <p:nvSpPr>
          <p:cNvPr id="2" name="Title 1">
            <a:extLst>
              <a:ext uri="{FF2B5EF4-FFF2-40B4-BE49-F238E27FC236}">
                <a16:creationId xmlns:a16="http://schemas.microsoft.com/office/drawing/2014/main" id="{26D5D8A5-8516-489A-95EF-0B7939A0CA98}"/>
              </a:ext>
            </a:extLst>
          </p:cNvPr>
          <p:cNvSpPr>
            <a:spLocks noGrp="1"/>
          </p:cNvSpPr>
          <p:nvPr>
            <p:ph type="title" hasCustomPrompt="1"/>
          </p:nvPr>
        </p:nvSpPr>
        <p:spPr>
          <a:xfrm>
            <a:off x="178901" y="4789837"/>
            <a:ext cx="5185278" cy="1676668"/>
          </a:xfrm>
        </p:spPr>
        <p:txBody>
          <a:bodyPr anchor="ctr">
            <a:normAutofit/>
          </a:bodyPr>
          <a:lstStyle>
            <a:lvl1pPr>
              <a:defRPr sz="4000" b="1">
                <a:solidFill>
                  <a:schemeClr val="bg1"/>
                </a:solidFill>
                <a:latin typeface="+mn-lt"/>
              </a:defRPr>
            </a:lvl1pPr>
          </a:lstStyle>
          <a:p>
            <a:r>
              <a:rPr lang="en-US" dirty="0"/>
              <a:t>Section Header</a:t>
            </a:r>
          </a:p>
        </p:txBody>
      </p:sp>
      <p:sp>
        <p:nvSpPr>
          <p:cNvPr id="4" name="Date Placeholder 3">
            <a:extLst>
              <a:ext uri="{FF2B5EF4-FFF2-40B4-BE49-F238E27FC236}">
                <a16:creationId xmlns:a16="http://schemas.microsoft.com/office/drawing/2014/main" id="{3C44C8F2-2CAD-4026-A3E4-2843DCE62B0C}"/>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5" name="Footer Placeholder 4">
            <a:extLst>
              <a:ext uri="{FF2B5EF4-FFF2-40B4-BE49-F238E27FC236}">
                <a16:creationId xmlns:a16="http://schemas.microsoft.com/office/drawing/2014/main" id="{D9565C52-890D-4844-AC58-6EF10EAB53C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18738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BDB675-35D4-4AFC-8C0C-39E14FC5BC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91"/>
          <a:stretch/>
        </p:blipFill>
        <p:spPr>
          <a:xfrm>
            <a:off x="-63374" y="-58951"/>
            <a:ext cx="9207373" cy="6975902"/>
          </a:xfrm>
          <a:prstGeom prst="rect">
            <a:avLst/>
          </a:prstGeom>
        </p:spPr>
      </p:pic>
      <p:sp>
        <p:nvSpPr>
          <p:cNvPr id="11" name="Freeform 2">
            <a:extLst>
              <a:ext uri="{FF2B5EF4-FFF2-40B4-BE49-F238E27FC236}">
                <a16:creationId xmlns:a16="http://schemas.microsoft.com/office/drawing/2014/main" id="{FA97E3B5-4590-4810-BBCE-A4133A8B6CA0}"/>
              </a:ext>
            </a:extLst>
          </p:cNvPr>
          <p:cNvSpPr>
            <a:spLocks/>
          </p:cNvSpPr>
          <p:nvPr/>
        </p:nvSpPr>
        <p:spPr bwMode="auto">
          <a:xfrm rot="16200000">
            <a:off x="1999931" y="3044880"/>
            <a:ext cx="1676667" cy="567652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568"/>
              <a:gd name="connsiteX1" fmla="*/ 10000 w 10000"/>
              <a:gd name="connsiteY1" fmla="*/ 0 h 8568"/>
              <a:gd name="connsiteX2" fmla="*/ 10000 w 10000"/>
              <a:gd name="connsiteY2" fmla="*/ 8000 h 8568"/>
              <a:gd name="connsiteX3" fmla="*/ 5342 w 10000"/>
              <a:gd name="connsiteY3" fmla="*/ 8568 h 8568"/>
              <a:gd name="connsiteX4" fmla="*/ 0 w 10000"/>
              <a:gd name="connsiteY4" fmla="*/ 8000 h 8568"/>
              <a:gd name="connsiteX5" fmla="*/ 0 w 10000"/>
              <a:gd name="connsiteY5" fmla="*/ 0 h 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568">
                <a:moveTo>
                  <a:pt x="0" y="0"/>
                </a:moveTo>
                <a:lnTo>
                  <a:pt x="10000" y="0"/>
                </a:lnTo>
                <a:lnTo>
                  <a:pt x="10000" y="8000"/>
                </a:lnTo>
                <a:lnTo>
                  <a:pt x="5342" y="8568"/>
                </a:lnTo>
                <a:lnTo>
                  <a:pt x="0" y="8000"/>
                </a:lnTo>
                <a:lnTo>
                  <a:pt x="0" y="0"/>
                </a:lnTo>
                <a:close/>
              </a:path>
            </a:pathLst>
          </a:custGeom>
          <a:solidFill>
            <a:srgbClr val="29AAE2">
              <a:alpha val="6470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350" dirty="0"/>
          </a:p>
        </p:txBody>
      </p:sp>
      <p:sp>
        <p:nvSpPr>
          <p:cNvPr id="2" name="Title 1">
            <a:extLst>
              <a:ext uri="{FF2B5EF4-FFF2-40B4-BE49-F238E27FC236}">
                <a16:creationId xmlns:a16="http://schemas.microsoft.com/office/drawing/2014/main" id="{26D5D8A5-8516-489A-95EF-0B7939A0CA98}"/>
              </a:ext>
            </a:extLst>
          </p:cNvPr>
          <p:cNvSpPr>
            <a:spLocks noGrp="1"/>
          </p:cNvSpPr>
          <p:nvPr>
            <p:ph type="title" hasCustomPrompt="1"/>
          </p:nvPr>
        </p:nvSpPr>
        <p:spPr>
          <a:xfrm>
            <a:off x="93411" y="5091372"/>
            <a:ext cx="5248134" cy="1630104"/>
          </a:xfrm>
        </p:spPr>
        <p:txBody>
          <a:bodyPr anchor="ctr">
            <a:normAutofit/>
          </a:bodyPr>
          <a:lstStyle>
            <a:lvl1pPr>
              <a:defRPr sz="4000" b="1">
                <a:solidFill>
                  <a:schemeClr val="bg1"/>
                </a:solidFill>
                <a:latin typeface="+mn-lt"/>
              </a:defRPr>
            </a:lvl1pPr>
          </a:lstStyle>
          <a:p>
            <a:r>
              <a:rPr lang="en-US" dirty="0"/>
              <a:t>Section Header</a:t>
            </a:r>
          </a:p>
        </p:txBody>
      </p:sp>
    </p:spTree>
    <p:extLst>
      <p:ext uri="{BB962C8B-B14F-4D97-AF65-F5344CB8AC3E}">
        <p14:creationId xmlns:p14="http://schemas.microsoft.com/office/powerpoint/2010/main" val="132942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0B6B6-15BE-4647-8E11-0184BD86B05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5CFFD6-B598-403D-BD2D-B6737DD05E9C}"/>
              </a:ext>
            </a:extLst>
          </p:cNvPr>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66AD8D7-6152-4312-A774-8E80CAB6ABDF}"/>
              </a:ext>
            </a:extLst>
          </p:cNvPr>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3FCBDFD-9701-4833-B0D0-DB0C75897454}"/>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6" name="Footer Placeholder 5">
            <a:extLst>
              <a:ext uri="{FF2B5EF4-FFF2-40B4-BE49-F238E27FC236}">
                <a16:creationId xmlns:a16="http://schemas.microsoft.com/office/drawing/2014/main" id="{6CCDFB91-50B6-4A42-B13F-C86CBC0D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C30408-55DF-460D-8696-0C493E53863C}"/>
              </a:ext>
            </a:extLst>
          </p:cNvPr>
          <p:cNvSpPr>
            <a:spLocks noGrp="1"/>
          </p:cNvSpPr>
          <p:nvPr>
            <p:ph type="sldNum" sz="quarter" idx="12"/>
          </p:nvPr>
        </p:nvSpPr>
        <p:spPr/>
        <p:txBody>
          <a:bodyPr/>
          <a:lstStyle/>
          <a:p>
            <a:fld id="{44386D3F-56F6-4BE9-99ED-AAFC72E15B3A}" type="slidenum">
              <a:rPr lang="en-US" smtClean="0"/>
              <a:t>‹#›</a:t>
            </a:fld>
            <a:endParaRPr lang="en-US"/>
          </a:p>
        </p:txBody>
      </p:sp>
    </p:spTree>
    <p:extLst>
      <p:ext uri="{BB962C8B-B14F-4D97-AF65-F5344CB8AC3E}">
        <p14:creationId xmlns:p14="http://schemas.microsoft.com/office/powerpoint/2010/main" val="201942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2465-CDF4-4728-AC29-3ADF7F5E5FF7}"/>
              </a:ext>
            </a:extLst>
          </p:cNvPr>
          <p:cNvSpPr>
            <a:spLocks noGrp="1"/>
          </p:cNvSpPr>
          <p:nvPr>
            <p:ph type="title"/>
          </p:nvPr>
        </p:nvSpPr>
        <p:spPr>
          <a:xfrm>
            <a:off x="629841" y="365126"/>
            <a:ext cx="7886700" cy="12373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046176-FA82-47F0-BC76-2956658F2E7A}"/>
              </a:ext>
            </a:extLst>
          </p:cNvPr>
          <p:cNvSpPr>
            <a:spLocks noGrp="1"/>
          </p:cNvSpPr>
          <p:nvPr>
            <p:ph type="body" idx="1"/>
          </p:nvPr>
        </p:nvSpPr>
        <p:spPr>
          <a:xfrm>
            <a:off x="629842" y="1681163"/>
            <a:ext cx="3868340" cy="823912"/>
          </a:xfrm>
          <a:solidFill>
            <a:srgbClr val="2AAAE2"/>
          </a:solidFill>
        </p:spPr>
        <p:txBody>
          <a:bodyPr anchor="b">
            <a:normAutofit/>
          </a:bodyPr>
          <a:lstStyle>
            <a:lvl1pPr marL="0" indent="0" algn="ctr">
              <a:buNone/>
              <a:defRPr sz="24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091DC48-A07E-4EC9-B966-92519567D6E4}"/>
              </a:ext>
            </a:extLst>
          </p:cNvPr>
          <p:cNvSpPr>
            <a:spLocks noGrp="1"/>
          </p:cNvSpPr>
          <p:nvPr>
            <p:ph sz="half" idx="2"/>
          </p:nvPr>
        </p:nvSpPr>
        <p:spPr>
          <a:xfrm>
            <a:off x="629842" y="2505075"/>
            <a:ext cx="3868340" cy="368458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4F44A7B-D812-41FD-94C0-378005CA5079}"/>
              </a:ext>
            </a:extLst>
          </p:cNvPr>
          <p:cNvSpPr>
            <a:spLocks noGrp="1"/>
          </p:cNvSpPr>
          <p:nvPr>
            <p:ph type="body" sz="quarter" idx="3"/>
          </p:nvPr>
        </p:nvSpPr>
        <p:spPr>
          <a:xfrm>
            <a:off x="4629150" y="1681163"/>
            <a:ext cx="3887391" cy="823912"/>
          </a:xfrm>
          <a:solidFill>
            <a:srgbClr val="2AAAE2"/>
          </a:solidFill>
        </p:spPr>
        <p:txBody>
          <a:bodyPr anchor="b">
            <a:noAutofit/>
          </a:bodyPr>
          <a:lstStyle>
            <a:lvl1pPr marL="0" indent="0" algn="ctr">
              <a:buNone/>
              <a:defRPr sz="24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182A34F-45A8-44D6-829A-0E5C91D28CA3}"/>
              </a:ext>
            </a:extLst>
          </p:cNvPr>
          <p:cNvSpPr>
            <a:spLocks noGrp="1"/>
          </p:cNvSpPr>
          <p:nvPr>
            <p:ph sz="quarter" idx="4"/>
          </p:nvPr>
        </p:nvSpPr>
        <p:spPr>
          <a:xfrm>
            <a:off x="4629150" y="2505075"/>
            <a:ext cx="3887391" cy="368458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F705EBC-B5EA-4525-90D5-C9B0F6779EE7}"/>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8" name="Footer Placeholder 7">
            <a:extLst>
              <a:ext uri="{FF2B5EF4-FFF2-40B4-BE49-F238E27FC236}">
                <a16:creationId xmlns:a16="http://schemas.microsoft.com/office/drawing/2014/main" id="{95F75FE7-2B9D-4A69-BDFA-6A4B3B6F5F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FA8F19-8333-47A9-B527-3F559A64CD75}"/>
              </a:ext>
            </a:extLst>
          </p:cNvPr>
          <p:cNvSpPr>
            <a:spLocks noGrp="1"/>
          </p:cNvSpPr>
          <p:nvPr>
            <p:ph type="sldNum" sz="quarter" idx="12"/>
          </p:nvPr>
        </p:nvSpPr>
        <p:spPr/>
        <p:txBody>
          <a:bodyPr/>
          <a:lstStyle/>
          <a:p>
            <a:fld id="{44386D3F-56F6-4BE9-99ED-AAFC72E15B3A}" type="slidenum">
              <a:rPr lang="en-US" smtClean="0"/>
              <a:t>‹#›</a:t>
            </a:fld>
            <a:endParaRPr lang="en-US"/>
          </a:p>
        </p:txBody>
      </p:sp>
      <p:sp>
        <p:nvSpPr>
          <p:cNvPr id="10" name="Slide Number Placeholder 4">
            <a:extLst>
              <a:ext uri="{FF2B5EF4-FFF2-40B4-BE49-F238E27FC236}">
                <a16:creationId xmlns:a16="http://schemas.microsoft.com/office/drawing/2014/main" id="{C7B108EA-BFF3-418E-A02F-BEDECD75746B}"/>
              </a:ext>
            </a:extLst>
          </p:cNvPr>
          <p:cNvSpPr txBox="1">
            <a:spLocks/>
          </p:cNvSpPr>
          <p:nvPr userDrawn="1"/>
        </p:nvSpPr>
        <p:spPr>
          <a:xfrm>
            <a:off x="8634549" y="6146379"/>
            <a:ext cx="394213" cy="602765"/>
          </a:xfrm>
          <a:prstGeom prst="rect">
            <a:avLst/>
          </a:prstGeom>
        </p:spPr>
        <p:txBody>
          <a:bodyPr vert="horz" lIns="68580" tIns="34290" rIns="68580" bIns="34290" rtlCol="0" anchor="b"/>
          <a:lstStyle>
            <a:defPPr>
              <a:defRPr lang="en-US"/>
            </a:defPPr>
            <a:lvl1pPr marL="0" algn="r" defTabSz="457200" rtl="0" eaLnBrk="1" latinLnBrk="0" hangingPunct="1">
              <a:defRPr sz="12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A10A1-BB16-4369-81A0-4BD42DFD77F1}" type="slidenum">
              <a:rPr lang="en-US" sz="900" smtClean="0">
                <a:solidFill>
                  <a:srgbClr val="2AAAE2">
                    <a:alpha val="25000"/>
                  </a:srgbClr>
                </a:solidFill>
                <a:latin typeface="+mn-lt"/>
              </a:rPr>
              <a:pPr/>
              <a:t>‹#›</a:t>
            </a:fld>
            <a:endParaRPr lang="en-US" sz="900" dirty="0">
              <a:solidFill>
                <a:srgbClr val="2AAAE2">
                  <a:alpha val="25000"/>
                </a:srgbClr>
              </a:solidFill>
              <a:latin typeface="+mn-lt"/>
            </a:endParaRPr>
          </a:p>
        </p:txBody>
      </p:sp>
    </p:spTree>
    <p:extLst>
      <p:ext uri="{BB962C8B-B14F-4D97-AF65-F5344CB8AC3E}">
        <p14:creationId xmlns:p14="http://schemas.microsoft.com/office/powerpoint/2010/main" val="3951668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4885-4E86-4275-A389-1D32080B99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C50597-D46C-478E-8A04-709265A4B3AD}"/>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4" name="Footer Placeholder 3">
            <a:extLst>
              <a:ext uri="{FF2B5EF4-FFF2-40B4-BE49-F238E27FC236}">
                <a16:creationId xmlns:a16="http://schemas.microsoft.com/office/drawing/2014/main" id="{F0DC7A43-AEF5-4A6C-8E8D-F7293232FB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D1CF91-F384-4474-A4F6-54BB629181A0}"/>
              </a:ext>
            </a:extLst>
          </p:cNvPr>
          <p:cNvSpPr>
            <a:spLocks noGrp="1"/>
          </p:cNvSpPr>
          <p:nvPr>
            <p:ph type="sldNum" sz="quarter" idx="12"/>
          </p:nvPr>
        </p:nvSpPr>
        <p:spPr/>
        <p:txBody>
          <a:bodyPr/>
          <a:lstStyle/>
          <a:p>
            <a:fld id="{44386D3F-56F6-4BE9-99ED-AAFC72E15B3A}" type="slidenum">
              <a:rPr lang="en-US" smtClean="0"/>
              <a:t>‹#›</a:t>
            </a:fld>
            <a:endParaRPr lang="en-US"/>
          </a:p>
        </p:txBody>
      </p:sp>
      <p:sp>
        <p:nvSpPr>
          <p:cNvPr id="6" name="Slide Number Placeholder 4">
            <a:extLst>
              <a:ext uri="{FF2B5EF4-FFF2-40B4-BE49-F238E27FC236}">
                <a16:creationId xmlns:a16="http://schemas.microsoft.com/office/drawing/2014/main" id="{94EBC2C7-F2A5-4D8E-99EA-ACB262C74CA0}"/>
              </a:ext>
            </a:extLst>
          </p:cNvPr>
          <p:cNvSpPr txBox="1">
            <a:spLocks/>
          </p:cNvSpPr>
          <p:nvPr userDrawn="1"/>
        </p:nvSpPr>
        <p:spPr>
          <a:xfrm>
            <a:off x="8634549" y="6146379"/>
            <a:ext cx="394213" cy="602765"/>
          </a:xfrm>
          <a:prstGeom prst="rect">
            <a:avLst/>
          </a:prstGeom>
        </p:spPr>
        <p:txBody>
          <a:bodyPr vert="horz" lIns="68580" tIns="34290" rIns="68580" bIns="34290" rtlCol="0" anchor="b"/>
          <a:lstStyle>
            <a:defPPr>
              <a:defRPr lang="en-US"/>
            </a:defPPr>
            <a:lvl1pPr marL="0" algn="r" defTabSz="457200" rtl="0" eaLnBrk="1" latinLnBrk="0" hangingPunct="1">
              <a:defRPr sz="12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A10A1-BB16-4369-81A0-4BD42DFD77F1}" type="slidenum">
              <a:rPr lang="en-US" sz="900" smtClean="0">
                <a:solidFill>
                  <a:srgbClr val="2AAAE2">
                    <a:alpha val="25000"/>
                  </a:srgbClr>
                </a:solidFill>
                <a:latin typeface="+mn-lt"/>
              </a:rPr>
              <a:pPr/>
              <a:t>‹#›</a:t>
            </a:fld>
            <a:endParaRPr lang="en-US" sz="900" dirty="0">
              <a:solidFill>
                <a:srgbClr val="2AAAE2">
                  <a:alpha val="25000"/>
                </a:srgbClr>
              </a:solidFill>
              <a:latin typeface="+mn-lt"/>
            </a:endParaRPr>
          </a:p>
        </p:txBody>
      </p:sp>
    </p:spTree>
    <p:extLst>
      <p:ext uri="{BB962C8B-B14F-4D97-AF65-F5344CB8AC3E}">
        <p14:creationId xmlns:p14="http://schemas.microsoft.com/office/powerpoint/2010/main" val="2401959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4885-4E86-4275-A389-1D32080B9975}"/>
              </a:ext>
            </a:extLst>
          </p:cNvPr>
          <p:cNvSpPr>
            <a:spLocks noGrp="1"/>
          </p:cNvSpPr>
          <p:nvPr>
            <p:ph type="title" hasCustomPrompt="1"/>
          </p:nvPr>
        </p:nvSpPr>
        <p:spPr/>
        <p:txBody>
          <a:bodyPr/>
          <a:lstStyle>
            <a:lvl1pPr>
              <a:defRPr/>
            </a:lvl1pPr>
          </a:lstStyle>
          <a:p>
            <a:r>
              <a:rPr lang="en-US" dirty="0"/>
              <a:t>Contact Information</a:t>
            </a:r>
          </a:p>
        </p:txBody>
      </p:sp>
      <p:sp>
        <p:nvSpPr>
          <p:cNvPr id="5" name="Slide Number Placeholder 4">
            <a:extLst>
              <a:ext uri="{FF2B5EF4-FFF2-40B4-BE49-F238E27FC236}">
                <a16:creationId xmlns:a16="http://schemas.microsoft.com/office/drawing/2014/main" id="{38D1CF91-F384-4474-A4F6-54BB629181A0}"/>
              </a:ext>
            </a:extLst>
          </p:cNvPr>
          <p:cNvSpPr>
            <a:spLocks noGrp="1"/>
          </p:cNvSpPr>
          <p:nvPr>
            <p:ph type="sldNum" sz="quarter" idx="12"/>
          </p:nvPr>
        </p:nvSpPr>
        <p:spPr/>
        <p:txBody>
          <a:bodyPr/>
          <a:lstStyle/>
          <a:p>
            <a:fld id="{44386D3F-56F6-4BE9-99ED-AAFC72E15B3A}" type="slidenum">
              <a:rPr lang="en-US" smtClean="0"/>
              <a:t>‹#›</a:t>
            </a:fld>
            <a:endParaRPr lang="en-US"/>
          </a:p>
        </p:txBody>
      </p:sp>
      <p:sp>
        <p:nvSpPr>
          <p:cNvPr id="6" name="Slide Number Placeholder 4">
            <a:extLst>
              <a:ext uri="{FF2B5EF4-FFF2-40B4-BE49-F238E27FC236}">
                <a16:creationId xmlns:a16="http://schemas.microsoft.com/office/drawing/2014/main" id="{94EBC2C7-F2A5-4D8E-99EA-ACB262C74CA0}"/>
              </a:ext>
            </a:extLst>
          </p:cNvPr>
          <p:cNvSpPr txBox="1">
            <a:spLocks/>
          </p:cNvSpPr>
          <p:nvPr userDrawn="1"/>
        </p:nvSpPr>
        <p:spPr>
          <a:xfrm>
            <a:off x="8634549" y="6146379"/>
            <a:ext cx="394213" cy="602765"/>
          </a:xfrm>
          <a:prstGeom prst="rect">
            <a:avLst/>
          </a:prstGeom>
        </p:spPr>
        <p:txBody>
          <a:bodyPr vert="horz" lIns="68580" tIns="34290" rIns="68580" bIns="34290" rtlCol="0" anchor="b"/>
          <a:lstStyle>
            <a:defPPr>
              <a:defRPr lang="en-US"/>
            </a:defPPr>
            <a:lvl1pPr marL="0" algn="r" defTabSz="457200" rtl="0" eaLnBrk="1" latinLnBrk="0" hangingPunct="1">
              <a:defRPr sz="12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A10A1-BB16-4369-81A0-4BD42DFD77F1}" type="slidenum">
              <a:rPr lang="en-US" sz="900" smtClean="0">
                <a:solidFill>
                  <a:srgbClr val="2AAAE2">
                    <a:alpha val="25000"/>
                  </a:srgbClr>
                </a:solidFill>
                <a:latin typeface="+mn-lt"/>
              </a:rPr>
              <a:pPr/>
              <a:t>‹#›</a:t>
            </a:fld>
            <a:endParaRPr lang="en-US" sz="900" dirty="0">
              <a:solidFill>
                <a:srgbClr val="2AAAE2">
                  <a:alpha val="25000"/>
                </a:srgbClr>
              </a:solidFill>
              <a:latin typeface="+mn-lt"/>
            </a:endParaRPr>
          </a:p>
        </p:txBody>
      </p:sp>
      <p:pic>
        <p:nvPicPr>
          <p:cNvPr id="8" name="Graphic 7" descr="Internet with solid fill">
            <a:extLst>
              <a:ext uri="{FF2B5EF4-FFF2-40B4-BE49-F238E27FC236}">
                <a16:creationId xmlns:a16="http://schemas.microsoft.com/office/drawing/2014/main" id="{1F1CBA62-B705-496A-AC20-E6DBE6750FF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4927" y="4009620"/>
            <a:ext cx="398141" cy="398141"/>
          </a:xfrm>
          <a:prstGeom prst="rect">
            <a:avLst/>
          </a:prstGeom>
        </p:spPr>
      </p:pic>
      <p:pic>
        <p:nvPicPr>
          <p:cNvPr id="12" name="Graphic 11" descr="Email with solid fill">
            <a:extLst>
              <a:ext uri="{FF2B5EF4-FFF2-40B4-BE49-F238E27FC236}">
                <a16:creationId xmlns:a16="http://schemas.microsoft.com/office/drawing/2014/main" id="{E9735CDC-0E03-4A0D-B9B7-73C9AB5A6C8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4868" y="2847915"/>
            <a:ext cx="333863" cy="333863"/>
          </a:xfrm>
          <a:prstGeom prst="rect">
            <a:avLst/>
          </a:prstGeom>
        </p:spPr>
      </p:pic>
      <p:pic>
        <p:nvPicPr>
          <p:cNvPr id="16" name="Graphic 15" descr="Receiver with solid fill">
            <a:extLst>
              <a:ext uri="{FF2B5EF4-FFF2-40B4-BE49-F238E27FC236}">
                <a16:creationId xmlns:a16="http://schemas.microsoft.com/office/drawing/2014/main" id="{A68D97F4-FF93-42ED-A95C-A46BC6A2542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8657" y="3412789"/>
            <a:ext cx="350074" cy="350074"/>
          </a:xfrm>
          <a:prstGeom prst="rect">
            <a:avLst/>
          </a:prstGeom>
        </p:spPr>
      </p:pic>
      <p:pic>
        <p:nvPicPr>
          <p:cNvPr id="18" name="Graphic 17" descr="Information with solid fill">
            <a:extLst>
              <a:ext uri="{FF2B5EF4-FFF2-40B4-BE49-F238E27FC236}">
                <a16:creationId xmlns:a16="http://schemas.microsoft.com/office/drawing/2014/main" id="{BEDCDDA4-4989-4B21-959E-7C8B5790C9D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3348" y="2266589"/>
            <a:ext cx="365805" cy="365805"/>
          </a:xfrm>
          <a:prstGeom prst="rect">
            <a:avLst/>
          </a:prstGeom>
        </p:spPr>
      </p:pic>
      <p:sp>
        <p:nvSpPr>
          <p:cNvPr id="25" name="Text Placeholder 24">
            <a:extLst>
              <a:ext uri="{FF2B5EF4-FFF2-40B4-BE49-F238E27FC236}">
                <a16:creationId xmlns:a16="http://schemas.microsoft.com/office/drawing/2014/main" id="{FBFCFCC4-8BC4-4E88-9AF5-51516B7CF743}"/>
              </a:ext>
            </a:extLst>
          </p:cNvPr>
          <p:cNvSpPr>
            <a:spLocks noGrp="1"/>
          </p:cNvSpPr>
          <p:nvPr>
            <p:ph type="body" sz="quarter" idx="13" hasCustomPrompt="1"/>
          </p:nvPr>
        </p:nvSpPr>
        <p:spPr>
          <a:xfrm>
            <a:off x="1091514" y="2201665"/>
            <a:ext cx="7423835" cy="505322"/>
          </a:xfrm>
        </p:spPr>
        <p:txBody>
          <a:bodyPr/>
          <a:lstStyle>
            <a:lvl1pPr marL="0" indent="0">
              <a:buNone/>
              <a:defRPr b="0">
                <a:solidFill>
                  <a:schemeClr val="tx1"/>
                </a:solidFill>
              </a:defRPr>
            </a:lvl1pPr>
          </a:lstStyle>
          <a:p>
            <a:pPr lvl="0"/>
            <a:r>
              <a:rPr lang="en-US" dirty="0"/>
              <a:t>Name</a:t>
            </a:r>
          </a:p>
        </p:txBody>
      </p:sp>
      <p:sp>
        <p:nvSpPr>
          <p:cNvPr id="26" name="Text Placeholder 24">
            <a:extLst>
              <a:ext uri="{FF2B5EF4-FFF2-40B4-BE49-F238E27FC236}">
                <a16:creationId xmlns:a16="http://schemas.microsoft.com/office/drawing/2014/main" id="{CB62E26A-3372-471D-BCCB-19311D4C6F7F}"/>
              </a:ext>
            </a:extLst>
          </p:cNvPr>
          <p:cNvSpPr>
            <a:spLocks noGrp="1"/>
          </p:cNvSpPr>
          <p:nvPr>
            <p:ph type="body" sz="quarter" idx="14" hasCustomPrompt="1"/>
          </p:nvPr>
        </p:nvSpPr>
        <p:spPr>
          <a:xfrm>
            <a:off x="1090668" y="2770916"/>
            <a:ext cx="7423835" cy="505322"/>
          </a:xfrm>
        </p:spPr>
        <p:txBody>
          <a:bodyPr/>
          <a:lstStyle>
            <a:lvl1pPr marL="0" indent="0">
              <a:buNone/>
              <a:defRPr b="0"/>
            </a:lvl1pPr>
          </a:lstStyle>
          <a:p>
            <a:pPr lvl="0"/>
            <a:r>
              <a:rPr lang="en-US" dirty="0"/>
              <a:t>Email</a:t>
            </a:r>
          </a:p>
        </p:txBody>
      </p:sp>
      <p:sp>
        <p:nvSpPr>
          <p:cNvPr id="27" name="Text Placeholder 24">
            <a:extLst>
              <a:ext uri="{FF2B5EF4-FFF2-40B4-BE49-F238E27FC236}">
                <a16:creationId xmlns:a16="http://schemas.microsoft.com/office/drawing/2014/main" id="{ED55FAE0-689F-45CB-A75A-27F4E2964558}"/>
              </a:ext>
            </a:extLst>
          </p:cNvPr>
          <p:cNvSpPr>
            <a:spLocks noGrp="1"/>
          </p:cNvSpPr>
          <p:nvPr>
            <p:ph type="body" sz="quarter" idx="15" hasCustomPrompt="1"/>
          </p:nvPr>
        </p:nvSpPr>
        <p:spPr>
          <a:xfrm>
            <a:off x="1090667" y="3340167"/>
            <a:ext cx="7423835" cy="505322"/>
          </a:xfrm>
        </p:spPr>
        <p:txBody>
          <a:bodyPr/>
          <a:lstStyle>
            <a:lvl1pPr marL="0" indent="0">
              <a:buNone/>
              <a:defRPr b="0"/>
            </a:lvl1pPr>
          </a:lstStyle>
          <a:p>
            <a:pPr lvl="0"/>
            <a:r>
              <a:rPr lang="en-US" dirty="0"/>
              <a:t>Phone number</a:t>
            </a:r>
          </a:p>
        </p:txBody>
      </p:sp>
      <p:sp>
        <p:nvSpPr>
          <p:cNvPr id="28" name="Text Placeholder 24">
            <a:extLst>
              <a:ext uri="{FF2B5EF4-FFF2-40B4-BE49-F238E27FC236}">
                <a16:creationId xmlns:a16="http://schemas.microsoft.com/office/drawing/2014/main" id="{9D9DF6CE-420B-4BCF-860B-FD6C3459F99A}"/>
              </a:ext>
            </a:extLst>
          </p:cNvPr>
          <p:cNvSpPr>
            <a:spLocks noGrp="1"/>
          </p:cNvSpPr>
          <p:nvPr>
            <p:ph type="body" sz="quarter" idx="16" hasCustomPrompt="1"/>
          </p:nvPr>
        </p:nvSpPr>
        <p:spPr>
          <a:xfrm>
            <a:off x="1090667" y="3962300"/>
            <a:ext cx="7423835" cy="489993"/>
          </a:xfrm>
        </p:spPr>
        <p:txBody>
          <a:bodyPr/>
          <a:lstStyle>
            <a:lvl1pPr marL="0" indent="0">
              <a:buNone/>
              <a:defRPr b="0"/>
            </a:lvl1pPr>
          </a:lstStyle>
          <a:p>
            <a:pPr lvl="0"/>
            <a:r>
              <a:rPr lang="en-US" dirty="0"/>
              <a:t>Website</a:t>
            </a:r>
          </a:p>
        </p:txBody>
      </p:sp>
    </p:spTree>
    <p:extLst>
      <p:ext uri="{BB962C8B-B14F-4D97-AF65-F5344CB8AC3E}">
        <p14:creationId xmlns:p14="http://schemas.microsoft.com/office/powerpoint/2010/main" val="1291160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B7833D-D02F-4567-9593-6CD95A930E1F}"/>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3" name="Footer Placeholder 2">
            <a:extLst>
              <a:ext uri="{FF2B5EF4-FFF2-40B4-BE49-F238E27FC236}">
                <a16:creationId xmlns:a16="http://schemas.microsoft.com/office/drawing/2014/main" id="{A67D5150-4E28-4C73-BE60-DEDB261AD3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BA2992-A070-433C-B9FF-0EDB580847FC}"/>
              </a:ext>
            </a:extLst>
          </p:cNvPr>
          <p:cNvSpPr>
            <a:spLocks noGrp="1"/>
          </p:cNvSpPr>
          <p:nvPr>
            <p:ph type="sldNum" sz="quarter" idx="12"/>
          </p:nvPr>
        </p:nvSpPr>
        <p:spPr/>
        <p:txBody>
          <a:bodyPr/>
          <a:lstStyle/>
          <a:p>
            <a:fld id="{44386D3F-56F6-4BE9-99ED-AAFC72E15B3A}" type="slidenum">
              <a:rPr lang="en-US" smtClean="0"/>
              <a:t>‹#›</a:t>
            </a:fld>
            <a:endParaRPr lang="en-US"/>
          </a:p>
        </p:txBody>
      </p:sp>
      <p:sp>
        <p:nvSpPr>
          <p:cNvPr id="5" name="Slide Number Placeholder 4">
            <a:extLst>
              <a:ext uri="{FF2B5EF4-FFF2-40B4-BE49-F238E27FC236}">
                <a16:creationId xmlns:a16="http://schemas.microsoft.com/office/drawing/2014/main" id="{BF49ECDE-2DA3-419C-9AFA-6C5A9DFA4560}"/>
              </a:ext>
            </a:extLst>
          </p:cNvPr>
          <p:cNvSpPr txBox="1">
            <a:spLocks/>
          </p:cNvSpPr>
          <p:nvPr userDrawn="1"/>
        </p:nvSpPr>
        <p:spPr>
          <a:xfrm>
            <a:off x="8634549" y="6146379"/>
            <a:ext cx="394213" cy="602765"/>
          </a:xfrm>
          <a:prstGeom prst="rect">
            <a:avLst/>
          </a:prstGeom>
        </p:spPr>
        <p:txBody>
          <a:bodyPr vert="horz" lIns="68580" tIns="34290" rIns="68580" bIns="34290" rtlCol="0" anchor="b"/>
          <a:lstStyle>
            <a:defPPr>
              <a:defRPr lang="en-US"/>
            </a:defPPr>
            <a:lvl1pPr marL="0" algn="r" defTabSz="457200" rtl="0" eaLnBrk="1" latinLnBrk="0" hangingPunct="1">
              <a:defRPr sz="12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A10A1-BB16-4369-81A0-4BD42DFD77F1}" type="slidenum">
              <a:rPr lang="en-US" sz="900" smtClean="0">
                <a:solidFill>
                  <a:srgbClr val="2AAAE2">
                    <a:alpha val="25000"/>
                  </a:srgbClr>
                </a:solidFill>
                <a:latin typeface="+mn-lt"/>
              </a:rPr>
              <a:pPr/>
              <a:t>‹#›</a:t>
            </a:fld>
            <a:endParaRPr lang="en-US" sz="900" dirty="0">
              <a:solidFill>
                <a:srgbClr val="2AAAE2">
                  <a:alpha val="25000"/>
                </a:srgbClr>
              </a:solidFill>
              <a:latin typeface="+mn-lt"/>
            </a:endParaRPr>
          </a:p>
        </p:txBody>
      </p:sp>
    </p:spTree>
    <p:extLst>
      <p:ext uri="{BB962C8B-B14F-4D97-AF65-F5344CB8AC3E}">
        <p14:creationId xmlns:p14="http://schemas.microsoft.com/office/powerpoint/2010/main" val="3164196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BEF2-A443-4D15-8E46-997D4699956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305D468-FF90-449C-82A3-613469F8F0A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2C9647-4FBE-452C-9FFD-9D9975412A9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4F5EDE9-A4BA-4840-8A75-9A69D072BA57}"/>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6" name="Footer Placeholder 5">
            <a:extLst>
              <a:ext uri="{FF2B5EF4-FFF2-40B4-BE49-F238E27FC236}">
                <a16:creationId xmlns:a16="http://schemas.microsoft.com/office/drawing/2014/main" id="{FF9E7177-8A9E-4075-B366-B193F0C581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14013D-B3A5-4CEB-8673-F8F87467C4C1}"/>
              </a:ext>
            </a:extLst>
          </p:cNvPr>
          <p:cNvSpPr>
            <a:spLocks noGrp="1"/>
          </p:cNvSpPr>
          <p:nvPr>
            <p:ph type="sldNum" sz="quarter" idx="12"/>
          </p:nvPr>
        </p:nvSpPr>
        <p:spPr/>
        <p:txBody>
          <a:bodyPr/>
          <a:lstStyle/>
          <a:p>
            <a:fld id="{D31A10A1-BB16-4369-81A0-4BD42DFD77F1}" type="slidenum">
              <a:rPr lang="en-US" smtClean="0"/>
              <a:pPr/>
              <a:t>‹#›</a:t>
            </a:fld>
            <a:endParaRPr lang="en-US" dirty="0"/>
          </a:p>
        </p:txBody>
      </p:sp>
    </p:spTree>
    <p:extLst>
      <p:ext uri="{BB962C8B-B14F-4D97-AF65-F5344CB8AC3E}">
        <p14:creationId xmlns:p14="http://schemas.microsoft.com/office/powerpoint/2010/main" val="998381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5F22-866E-4A27-A1A1-94A6F629CFE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DC942F9-6FC1-4D21-94CD-EFAB2BCF568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7183E13-A8C2-4109-A71B-9AB7AD73EE4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EC2F58E-AA81-4DFC-BD58-A04F4586E998}"/>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6" name="Footer Placeholder 5">
            <a:extLst>
              <a:ext uri="{FF2B5EF4-FFF2-40B4-BE49-F238E27FC236}">
                <a16:creationId xmlns:a16="http://schemas.microsoft.com/office/drawing/2014/main" id="{880DC1D6-AF17-4D99-B049-7BF2229DE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3ABB39-D8DF-4B97-B0C9-439BE77FC341}"/>
              </a:ext>
            </a:extLst>
          </p:cNvPr>
          <p:cNvSpPr>
            <a:spLocks noGrp="1"/>
          </p:cNvSpPr>
          <p:nvPr>
            <p:ph type="sldNum" sz="quarter" idx="12"/>
          </p:nvPr>
        </p:nvSpPr>
        <p:spPr/>
        <p:txBody>
          <a:bodyPr/>
          <a:lstStyle/>
          <a:p>
            <a:fld id="{D31A10A1-BB16-4369-81A0-4BD42DFD77F1}" type="slidenum">
              <a:rPr lang="en-US" smtClean="0"/>
              <a:t>‹#›</a:t>
            </a:fld>
            <a:endParaRPr lang="en-US"/>
          </a:p>
        </p:txBody>
      </p:sp>
    </p:spTree>
    <p:extLst>
      <p:ext uri="{BB962C8B-B14F-4D97-AF65-F5344CB8AC3E}">
        <p14:creationId xmlns:p14="http://schemas.microsoft.com/office/powerpoint/2010/main" val="511772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D7C88-4199-4773-924C-489A95062A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6A398F-EEF1-4EB3-ABBE-0268D957D1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04225-D4B5-4AF9-83E8-AC0553BA1556}"/>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5" name="Footer Placeholder 4">
            <a:extLst>
              <a:ext uri="{FF2B5EF4-FFF2-40B4-BE49-F238E27FC236}">
                <a16:creationId xmlns:a16="http://schemas.microsoft.com/office/drawing/2014/main" id="{E4AFF177-C878-4CF3-B7EB-34F299B76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C84C9F-9230-4D5A-B0E4-0FC479D96211}"/>
              </a:ext>
            </a:extLst>
          </p:cNvPr>
          <p:cNvSpPr>
            <a:spLocks noGrp="1"/>
          </p:cNvSpPr>
          <p:nvPr>
            <p:ph type="sldNum" sz="quarter" idx="12"/>
          </p:nvPr>
        </p:nvSpPr>
        <p:spPr/>
        <p:txBody>
          <a:bodyPr/>
          <a:lstStyle/>
          <a:p>
            <a:fld id="{44386D3F-56F6-4BE9-99ED-AAFC72E15B3A}" type="slidenum">
              <a:rPr lang="en-US" smtClean="0"/>
              <a:t>‹#›</a:t>
            </a:fld>
            <a:endParaRPr lang="en-US"/>
          </a:p>
        </p:txBody>
      </p:sp>
      <p:sp>
        <p:nvSpPr>
          <p:cNvPr id="7" name="Slide Number Placeholder 4">
            <a:extLst>
              <a:ext uri="{FF2B5EF4-FFF2-40B4-BE49-F238E27FC236}">
                <a16:creationId xmlns:a16="http://schemas.microsoft.com/office/drawing/2014/main" id="{F4439272-4C39-4170-88B5-099799B0C2D5}"/>
              </a:ext>
            </a:extLst>
          </p:cNvPr>
          <p:cNvSpPr txBox="1">
            <a:spLocks/>
          </p:cNvSpPr>
          <p:nvPr userDrawn="1"/>
        </p:nvSpPr>
        <p:spPr>
          <a:xfrm>
            <a:off x="8634549" y="6146379"/>
            <a:ext cx="394213" cy="602765"/>
          </a:xfrm>
          <a:prstGeom prst="rect">
            <a:avLst/>
          </a:prstGeom>
        </p:spPr>
        <p:txBody>
          <a:bodyPr vert="horz" lIns="68580" tIns="34290" rIns="68580" bIns="34290" rtlCol="0" anchor="b"/>
          <a:lstStyle>
            <a:defPPr>
              <a:defRPr lang="en-US"/>
            </a:defPPr>
            <a:lvl1pPr marL="0" algn="r" defTabSz="457200" rtl="0" eaLnBrk="1" latinLnBrk="0" hangingPunct="1">
              <a:defRPr sz="12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A10A1-BB16-4369-81A0-4BD42DFD77F1}" type="slidenum">
              <a:rPr lang="en-US" sz="900" smtClean="0">
                <a:solidFill>
                  <a:srgbClr val="2AAAE2">
                    <a:alpha val="25000"/>
                  </a:srgbClr>
                </a:solidFill>
                <a:latin typeface="+mn-lt"/>
              </a:rPr>
              <a:pPr/>
              <a:t>‹#›</a:t>
            </a:fld>
            <a:endParaRPr lang="en-US" sz="900" dirty="0">
              <a:solidFill>
                <a:srgbClr val="2AAAE2">
                  <a:alpha val="25000"/>
                </a:srgbClr>
              </a:solidFill>
              <a:latin typeface="+mn-lt"/>
            </a:endParaRPr>
          </a:p>
        </p:txBody>
      </p:sp>
    </p:spTree>
    <p:extLst>
      <p:ext uri="{BB962C8B-B14F-4D97-AF65-F5344CB8AC3E}">
        <p14:creationId xmlns:p14="http://schemas.microsoft.com/office/powerpoint/2010/main" val="1969199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A31D-C9B0-47C7-993D-13BAEFC86655}"/>
              </a:ext>
            </a:extLst>
          </p:cNvPr>
          <p:cNvSpPr>
            <a:spLocks noGrp="1"/>
          </p:cNvSpPr>
          <p:nvPr>
            <p:ph type="title"/>
          </p:nvPr>
        </p:nvSpPr>
        <p:spPr/>
        <p:txBody>
          <a:bodyPr>
            <a:normAutofit/>
          </a:bodyPr>
          <a:lstStyle>
            <a:lvl1pPr>
              <a:defRPr sz="3200" b="1"/>
            </a:lvl1pPr>
          </a:lstStyle>
          <a:p>
            <a:r>
              <a:rPr lang="en-US" dirty="0"/>
              <a:t>Click to edit Master title style</a:t>
            </a:r>
          </a:p>
        </p:txBody>
      </p:sp>
      <p:sp>
        <p:nvSpPr>
          <p:cNvPr id="3" name="Content Placeholder 2">
            <a:extLst>
              <a:ext uri="{FF2B5EF4-FFF2-40B4-BE49-F238E27FC236}">
                <a16:creationId xmlns:a16="http://schemas.microsoft.com/office/drawing/2014/main" id="{15EE0F3D-26FD-4304-AD0C-41F4230D8706}"/>
              </a:ext>
            </a:extLst>
          </p:cNvPr>
          <p:cNvSpPr>
            <a:spLocks noGrp="1"/>
          </p:cNvSpPr>
          <p:nvPr>
            <p:ph idx="1"/>
          </p:nvPr>
        </p:nvSpPr>
        <p:spPr/>
        <p:txBody>
          <a:bodyPr/>
          <a:lstStyle>
            <a:lvl1pPr>
              <a:defRPr sz="2800"/>
            </a:lvl1pPr>
            <a:lvl2pPr marL="514350" indent="-171450">
              <a:buClr>
                <a:srgbClr val="2AAAE2"/>
              </a:buClr>
              <a:buFont typeface="Wingdings" panose="05000000000000000000" pitchFamily="2" charset="2"/>
              <a:buChar char="§"/>
              <a:defRPr sz="2400"/>
            </a:lvl2pPr>
            <a:lvl3pPr marL="857250" indent="-171450">
              <a:buSzPct val="90000"/>
              <a:buFont typeface="Calibri" panose="020F0502020204030204" pitchFamily="34" charset="0"/>
              <a:buChar char="–"/>
              <a:defRPr sz="2000"/>
            </a:lvl3pPr>
            <a:lvl4pPr marL="1200150" indent="-171450">
              <a:buClr>
                <a:srgbClr val="2AAAE2"/>
              </a:buClr>
              <a:buFont typeface="Wingdings" panose="05000000000000000000" pitchFamily="2" charset="2"/>
              <a:buChar cha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3803ADF-8096-4FB1-84DF-0E1A04350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D2FD5-2982-482A-8EAA-81A695788585}"/>
              </a:ext>
            </a:extLst>
          </p:cNvPr>
          <p:cNvSpPr>
            <a:spLocks noGrp="1"/>
          </p:cNvSpPr>
          <p:nvPr>
            <p:ph type="sldNum" sz="quarter" idx="12"/>
          </p:nvPr>
        </p:nvSpPr>
        <p:spPr/>
        <p:txBody>
          <a:bodyPr/>
          <a:lstStyle/>
          <a:p>
            <a:fld id="{44386D3F-56F6-4BE9-99ED-AAFC72E15B3A}" type="slidenum">
              <a:rPr lang="en-US" smtClean="0"/>
              <a:t>‹#›</a:t>
            </a:fld>
            <a:endParaRPr lang="en-US" dirty="0"/>
          </a:p>
        </p:txBody>
      </p:sp>
      <p:grpSp>
        <p:nvGrpSpPr>
          <p:cNvPr id="7" name="Group 6">
            <a:extLst>
              <a:ext uri="{FF2B5EF4-FFF2-40B4-BE49-F238E27FC236}">
                <a16:creationId xmlns:a16="http://schemas.microsoft.com/office/drawing/2014/main" id="{24E93B10-0CB2-411A-A2FC-51B466D4901E}"/>
              </a:ext>
            </a:extLst>
          </p:cNvPr>
          <p:cNvGrpSpPr>
            <a:grpSpLocks/>
          </p:cNvGrpSpPr>
          <p:nvPr/>
        </p:nvGrpSpPr>
        <p:grpSpPr bwMode="auto">
          <a:xfrm>
            <a:off x="0" y="5376672"/>
            <a:ext cx="1152144" cy="1481329"/>
            <a:chOff x="0" y="12460"/>
            <a:chExt cx="3865" cy="3380"/>
          </a:xfrm>
        </p:grpSpPr>
        <p:sp>
          <p:nvSpPr>
            <p:cNvPr id="8" name="Freeform 2">
              <a:extLst>
                <a:ext uri="{FF2B5EF4-FFF2-40B4-BE49-F238E27FC236}">
                  <a16:creationId xmlns:a16="http://schemas.microsoft.com/office/drawing/2014/main" id="{867E12E5-9975-4BB2-B325-000DD84D7A5A}"/>
                </a:ext>
              </a:extLst>
            </p:cNvPr>
            <p:cNvSpPr>
              <a:spLocks/>
            </p:cNvSpPr>
            <p:nvPr/>
          </p:nvSpPr>
          <p:spPr bwMode="auto">
            <a:xfrm>
              <a:off x="2267" y="14443"/>
              <a:ext cx="1598" cy="1397"/>
            </a:xfrm>
            <a:custGeom>
              <a:avLst/>
              <a:gdLst>
                <a:gd name="T0" fmla="+- 0 2268 2268"/>
                <a:gd name="T1" fmla="*/ T0 w 1598"/>
                <a:gd name="T2" fmla="+- 0 14443 14443"/>
                <a:gd name="T3" fmla="*/ 14443 h 1397"/>
                <a:gd name="T4" fmla="+- 0 3866 2268"/>
                <a:gd name="T5" fmla="*/ T4 w 1598"/>
                <a:gd name="T6" fmla="+- 0 15840 14443"/>
                <a:gd name="T7" fmla="*/ 15840 h 1397"/>
                <a:gd name="T8" fmla="+- 0 2287 2268"/>
                <a:gd name="T9" fmla="*/ T8 w 1598"/>
                <a:gd name="T10" fmla="+- 0 15840 14443"/>
                <a:gd name="T11" fmla="*/ 15840 h 1397"/>
                <a:gd name="T12" fmla="+- 0 2268 2268"/>
                <a:gd name="T13" fmla="*/ T12 w 1598"/>
                <a:gd name="T14" fmla="+- 0 14443 14443"/>
                <a:gd name="T15" fmla="*/ 14443 h 1397"/>
              </a:gdLst>
              <a:ahLst/>
              <a:cxnLst>
                <a:cxn ang="0">
                  <a:pos x="T1" y="T3"/>
                </a:cxn>
                <a:cxn ang="0">
                  <a:pos x="T5" y="T7"/>
                </a:cxn>
                <a:cxn ang="0">
                  <a:pos x="T9" y="T11"/>
                </a:cxn>
                <a:cxn ang="0">
                  <a:pos x="T13" y="T15"/>
                </a:cxn>
              </a:cxnLst>
              <a:rect l="0" t="0" r="r" b="b"/>
              <a:pathLst>
                <a:path w="1598" h="1397">
                  <a:moveTo>
                    <a:pt x="0" y="0"/>
                  </a:moveTo>
                  <a:lnTo>
                    <a:pt x="1598" y="1397"/>
                  </a:lnTo>
                  <a:lnTo>
                    <a:pt x="19" y="1397"/>
                  </a:lnTo>
                  <a:lnTo>
                    <a:pt x="0" y="0"/>
                  </a:lnTo>
                  <a:close/>
                </a:path>
              </a:pathLst>
            </a:custGeom>
            <a:solidFill>
              <a:srgbClr val="29AAE2">
                <a:alpha val="6470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9" name="Freeform 3">
              <a:extLst>
                <a:ext uri="{FF2B5EF4-FFF2-40B4-BE49-F238E27FC236}">
                  <a16:creationId xmlns:a16="http://schemas.microsoft.com/office/drawing/2014/main" id="{DEEEB18C-65F7-467B-BBC8-C12347DA1C8F}"/>
                </a:ext>
              </a:extLst>
            </p:cNvPr>
            <p:cNvSpPr>
              <a:spLocks/>
            </p:cNvSpPr>
            <p:nvPr/>
          </p:nvSpPr>
          <p:spPr bwMode="auto">
            <a:xfrm>
              <a:off x="0" y="12460"/>
              <a:ext cx="961" cy="2260"/>
            </a:xfrm>
            <a:custGeom>
              <a:avLst/>
              <a:gdLst>
                <a:gd name="T0" fmla="*/ 0 w 961"/>
                <a:gd name="T1" fmla="+- 0 12460 12460"/>
                <a:gd name="T2" fmla="*/ 12460 h 2260"/>
                <a:gd name="T3" fmla="*/ 960 w 961"/>
                <a:gd name="T4" fmla="+- 0 13300 12460"/>
                <a:gd name="T5" fmla="*/ 13300 h 2260"/>
                <a:gd name="T6" fmla="*/ 309 w 961"/>
                <a:gd name="T7" fmla="+- 0 14720 12460"/>
                <a:gd name="T8" fmla="*/ 14720 h 2260"/>
                <a:gd name="T9" fmla="*/ 0 w 961"/>
                <a:gd name="T10" fmla="+- 0 14511 12460"/>
                <a:gd name="T11" fmla="*/ 14511 h 2260"/>
                <a:gd name="T12" fmla="*/ 0 w 961"/>
                <a:gd name="T13" fmla="+- 0 12460 12460"/>
                <a:gd name="T14" fmla="*/ 12460 h 2260"/>
              </a:gdLst>
              <a:ahLst/>
              <a:cxnLst>
                <a:cxn ang="0">
                  <a:pos x="T0" y="T2"/>
                </a:cxn>
                <a:cxn ang="0">
                  <a:pos x="T3" y="T5"/>
                </a:cxn>
                <a:cxn ang="0">
                  <a:pos x="T6" y="T8"/>
                </a:cxn>
                <a:cxn ang="0">
                  <a:pos x="T9" y="T11"/>
                </a:cxn>
                <a:cxn ang="0">
                  <a:pos x="T12" y="T14"/>
                </a:cxn>
              </a:cxnLst>
              <a:rect l="0" t="0" r="r" b="b"/>
              <a:pathLst>
                <a:path w="961" h="2260">
                  <a:moveTo>
                    <a:pt x="0" y="0"/>
                  </a:moveTo>
                  <a:lnTo>
                    <a:pt x="960" y="840"/>
                  </a:lnTo>
                  <a:lnTo>
                    <a:pt x="309" y="2260"/>
                  </a:lnTo>
                  <a:lnTo>
                    <a:pt x="0" y="2051"/>
                  </a:lnTo>
                  <a:lnTo>
                    <a:pt x="0" y="0"/>
                  </a:lnTo>
                  <a:close/>
                </a:path>
              </a:pathLst>
            </a:custGeom>
            <a:solidFill>
              <a:srgbClr val="5D5E5E">
                <a:alpha val="897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0" name="Freeform 4">
              <a:extLst>
                <a:ext uri="{FF2B5EF4-FFF2-40B4-BE49-F238E27FC236}">
                  <a16:creationId xmlns:a16="http://schemas.microsoft.com/office/drawing/2014/main" id="{C7CEE63C-0700-48D6-93AF-A490585D69F4}"/>
                </a:ext>
              </a:extLst>
            </p:cNvPr>
            <p:cNvSpPr>
              <a:spLocks/>
            </p:cNvSpPr>
            <p:nvPr/>
          </p:nvSpPr>
          <p:spPr bwMode="auto">
            <a:xfrm>
              <a:off x="308" y="13299"/>
              <a:ext cx="1979" cy="2541"/>
            </a:xfrm>
            <a:custGeom>
              <a:avLst/>
              <a:gdLst>
                <a:gd name="T0" fmla="+- 0 960 309"/>
                <a:gd name="T1" fmla="*/ T0 w 1979"/>
                <a:gd name="T2" fmla="+- 0 13300 13300"/>
                <a:gd name="T3" fmla="*/ 13300 h 2541"/>
                <a:gd name="T4" fmla="+- 0 2268 309"/>
                <a:gd name="T5" fmla="*/ T4 w 1979"/>
                <a:gd name="T6" fmla="+- 0 14443 13300"/>
                <a:gd name="T7" fmla="*/ 14443 h 2541"/>
                <a:gd name="T8" fmla="+- 0 2287 309"/>
                <a:gd name="T9" fmla="*/ T8 w 1979"/>
                <a:gd name="T10" fmla="+- 0 15840 13300"/>
                <a:gd name="T11" fmla="*/ 15840 h 2541"/>
                <a:gd name="T12" fmla="+- 0 1970 309"/>
                <a:gd name="T13" fmla="*/ T12 w 1979"/>
                <a:gd name="T14" fmla="+- 0 15840 13300"/>
                <a:gd name="T15" fmla="*/ 15840 h 2541"/>
                <a:gd name="T16" fmla="+- 0 309 309"/>
                <a:gd name="T17" fmla="*/ T16 w 1979"/>
                <a:gd name="T18" fmla="+- 0 14720 13300"/>
                <a:gd name="T19" fmla="*/ 14720 h 2541"/>
                <a:gd name="T20" fmla="+- 0 960 309"/>
                <a:gd name="T21" fmla="*/ T20 w 1979"/>
                <a:gd name="T22" fmla="+- 0 13300 13300"/>
                <a:gd name="T23" fmla="*/ 13300 h 2541"/>
              </a:gdLst>
              <a:ahLst/>
              <a:cxnLst>
                <a:cxn ang="0">
                  <a:pos x="T1" y="T3"/>
                </a:cxn>
                <a:cxn ang="0">
                  <a:pos x="T5" y="T7"/>
                </a:cxn>
                <a:cxn ang="0">
                  <a:pos x="T9" y="T11"/>
                </a:cxn>
                <a:cxn ang="0">
                  <a:pos x="T13" y="T15"/>
                </a:cxn>
                <a:cxn ang="0">
                  <a:pos x="T17" y="T19"/>
                </a:cxn>
                <a:cxn ang="0">
                  <a:pos x="T21" y="T23"/>
                </a:cxn>
              </a:cxnLst>
              <a:rect l="0" t="0" r="r" b="b"/>
              <a:pathLst>
                <a:path w="1979" h="2541">
                  <a:moveTo>
                    <a:pt x="651" y="0"/>
                  </a:moveTo>
                  <a:lnTo>
                    <a:pt x="1959" y="1143"/>
                  </a:lnTo>
                  <a:lnTo>
                    <a:pt x="1978" y="2540"/>
                  </a:lnTo>
                  <a:lnTo>
                    <a:pt x="1661" y="2540"/>
                  </a:lnTo>
                  <a:lnTo>
                    <a:pt x="0" y="1420"/>
                  </a:lnTo>
                  <a:lnTo>
                    <a:pt x="651" y="0"/>
                  </a:lnTo>
                  <a:close/>
                </a:path>
              </a:pathLst>
            </a:custGeom>
            <a:solidFill>
              <a:srgbClr val="5D5E5E">
                <a:alpha val="748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1" name="Freeform 5">
              <a:extLst>
                <a:ext uri="{FF2B5EF4-FFF2-40B4-BE49-F238E27FC236}">
                  <a16:creationId xmlns:a16="http://schemas.microsoft.com/office/drawing/2014/main" id="{49F5A201-B95A-4DF9-A720-0369F409B666}"/>
                </a:ext>
              </a:extLst>
            </p:cNvPr>
            <p:cNvSpPr>
              <a:spLocks/>
            </p:cNvSpPr>
            <p:nvPr/>
          </p:nvSpPr>
          <p:spPr bwMode="auto">
            <a:xfrm>
              <a:off x="0" y="14719"/>
              <a:ext cx="1970" cy="1121"/>
            </a:xfrm>
            <a:custGeom>
              <a:avLst/>
              <a:gdLst>
                <a:gd name="T0" fmla="*/ 309 w 1970"/>
                <a:gd name="T1" fmla="+- 0 14720 14720"/>
                <a:gd name="T2" fmla="*/ 14720 h 1121"/>
                <a:gd name="T3" fmla="*/ 1970 w 1970"/>
                <a:gd name="T4" fmla="+- 0 15840 14720"/>
                <a:gd name="T5" fmla="*/ 15840 h 1121"/>
                <a:gd name="T6" fmla="*/ 0 w 1970"/>
                <a:gd name="T7" fmla="+- 0 15840 14720"/>
                <a:gd name="T8" fmla="*/ 15840 h 1121"/>
                <a:gd name="T9" fmla="*/ 0 w 1970"/>
                <a:gd name="T10" fmla="+- 0 15392 14720"/>
                <a:gd name="T11" fmla="*/ 15392 h 1121"/>
                <a:gd name="T12" fmla="*/ 309 w 1970"/>
                <a:gd name="T13" fmla="+- 0 14720 14720"/>
                <a:gd name="T14" fmla="*/ 14720 h 1121"/>
              </a:gdLst>
              <a:ahLst/>
              <a:cxnLst>
                <a:cxn ang="0">
                  <a:pos x="T0" y="T2"/>
                </a:cxn>
                <a:cxn ang="0">
                  <a:pos x="T3" y="T5"/>
                </a:cxn>
                <a:cxn ang="0">
                  <a:pos x="T6" y="T8"/>
                </a:cxn>
                <a:cxn ang="0">
                  <a:pos x="T9" y="T11"/>
                </a:cxn>
                <a:cxn ang="0">
                  <a:pos x="T12" y="T14"/>
                </a:cxn>
              </a:cxnLst>
              <a:rect l="0" t="0" r="r" b="b"/>
              <a:pathLst>
                <a:path w="1970" h="1121">
                  <a:moveTo>
                    <a:pt x="309" y="0"/>
                  </a:moveTo>
                  <a:lnTo>
                    <a:pt x="1970" y="1120"/>
                  </a:lnTo>
                  <a:lnTo>
                    <a:pt x="0" y="1120"/>
                  </a:lnTo>
                  <a:lnTo>
                    <a:pt x="0" y="672"/>
                  </a:lnTo>
                  <a:lnTo>
                    <a:pt x="309" y="0"/>
                  </a:lnTo>
                  <a:close/>
                </a:path>
              </a:pathLst>
            </a:custGeom>
            <a:solidFill>
              <a:srgbClr val="5D5E5E">
                <a:alpha val="497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2" name="Freeform 6">
              <a:extLst>
                <a:ext uri="{FF2B5EF4-FFF2-40B4-BE49-F238E27FC236}">
                  <a16:creationId xmlns:a16="http://schemas.microsoft.com/office/drawing/2014/main" id="{5088F958-662A-447A-A11D-463727FA44CF}"/>
                </a:ext>
              </a:extLst>
            </p:cNvPr>
            <p:cNvSpPr>
              <a:spLocks/>
            </p:cNvSpPr>
            <p:nvPr/>
          </p:nvSpPr>
          <p:spPr bwMode="auto">
            <a:xfrm>
              <a:off x="0" y="14719"/>
              <a:ext cx="1970" cy="1121"/>
            </a:xfrm>
            <a:custGeom>
              <a:avLst/>
              <a:gdLst>
                <a:gd name="T0" fmla="*/ 309 w 1970"/>
                <a:gd name="T1" fmla="+- 0 14720 14720"/>
                <a:gd name="T2" fmla="*/ 14720 h 1121"/>
                <a:gd name="T3" fmla="*/ 1970 w 1970"/>
                <a:gd name="T4" fmla="+- 0 15840 14720"/>
                <a:gd name="T5" fmla="*/ 15840 h 1121"/>
                <a:gd name="T6" fmla="*/ 0 w 1970"/>
                <a:gd name="T7" fmla="+- 0 15840 14720"/>
                <a:gd name="T8" fmla="*/ 15840 h 1121"/>
                <a:gd name="T9" fmla="*/ 0 w 1970"/>
                <a:gd name="T10" fmla="+- 0 15392 14720"/>
                <a:gd name="T11" fmla="*/ 15392 h 1121"/>
                <a:gd name="T12" fmla="*/ 309 w 1970"/>
                <a:gd name="T13" fmla="+- 0 14720 14720"/>
                <a:gd name="T14" fmla="*/ 14720 h 1121"/>
              </a:gdLst>
              <a:ahLst/>
              <a:cxnLst>
                <a:cxn ang="0">
                  <a:pos x="T0" y="T2"/>
                </a:cxn>
                <a:cxn ang="0">
                  <a:pos x="T3" y="T5"/>
                </a:cxn>
                <a:cxn ang="0">
                  <a:pos x="T6" y="T8"/>
                </a:cxn>
                <a:cxn ang="0">
                  <a:pos x="T9" y="T11"/>
                </a:cxn>
                <a:cxn ang="0">
                  <a:pos x="T12" y="T14"/>
                </a:cxn>
              </a:cxnLst>
              <a:rect l="0" t="0" r="r" b="b"/>
              <a:pathLst>
                <a:path w="1970" h="1121">
                  <a:moveTo>
                    <a:pt x="309" y="0"/>
                  </a:moveTo>
                  <a:lnTo>
                    <a:pt x="1970" y="1120"/>
                  </a:lnTo>
                  <a:lnTo>
                    <a:pt x="0" y="1120"/>
                  </a:lnTo>
                  <a:lnTo>
                    <a:pt x="0" y="672"/>
                  </a:lnTo>
                  <a:lnTo>
                    <a:pt x="309" y="0"/>
                  </a:lnTo>
                  <a:close/>
                </a:path>
              </a:pathLst>
            </a:custGeom>
            <a:solidFill>
              <a:srgbClr val="29AAE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3" name="Freeform 7">
              <a:extLst>
                <a:ext uri="{FF2B5EF4-FFF2-40B4-BE49-F238E27FC236}">
                  <a16:creationId xmlns:a16="http://schemas.microsoft.com/office/drawing/2014/main" id="{C1A2FF28-8C3F-460B-A10F-7019276ECF4E}"/>
                </a:ext>
              </a:extLst>
            </p:cNvPr>
            <p:cNvSpPr>
              <a:spLocks/>
            </p:cNvSpPr>
            <p:nvPr/>
          </p:nvSpPr>
          <p:spPr bwMode="auto">
            <a:xfrm>
              <a:off x="0" y="14511"/>
              <a:ext cx="309" cy="881"/>
            </a:xfrm>
            <a:custGeom>
              <a:avLst/>
              <a:gdLst>
                <a:gd name="T0" fmla="*/ 0 w 309"/>
                <a:gd name="T1" fmla="+- 0 14511 14511"/>
                <a:gd name="T2" fmla="*/ 14511 h 881"/>
                <a:gd name="T3" fmla="*/ 309 w 309"/>
                <a:gd name="T4" fmla="+- 0 14720 14511"/>
                <a:gd name="T5" fmla="*/ 14720 h 881"/>
                <a:gd name="T6" fmla="*/ 0 w 309"/>
                <a:gd name="T7" fmla="+- 0 15392 14511"/>
                <a:gd name="T8" fmla="*/ 15392 h 881"/>
                <a:gd name="T9" fmla="*/ 0 w 309"/>
                <a:gd name="T10" fmla="+- 0 14511 14511"/>
                <a:gd name="T11" fmla="*/ 14511 h 881"/>
              </a:gdLst>
              <a:ahLst/>
              <a:cxnLst>
                <a:cxn ang="0">
                  <a:pos x="T0" y="T2"/>
                </a:cxn>
                <a:cxn ang="0">
                  <a:pos x="T3" y="T5"/>
                </a:cxn>
                <a:cxn ang="0">
                  <a:pos x="T6" y="T8"/>
                </a:cxn>
                <a:cxn ang="0">
                  <a:pos x="T9" y="T11"/>
                </a:cxn>
              </a:cxnLst>
              <a:rect l="0" t="0" r="r" b="b"/>
              <a:pathLst>
                <a:path w="309" h="881">
                  <a:moveTo>
                    <a:pt x="0" y="0"/>
                  </a:moveTo>
                  <a:lnTo>
                    <a:pt x="309" y="209"/>
                  </a:lnTo>
                  <a:lnTo>
                    <a:pt x="0" y="881"/>
                  </a:lnTo>
                  <a:lnTo>
                    <a:pt x="0" y="0"/>
                  </a:lnTo>
                  <a:close/>
                </a:path>
              </a:pathLst>
            </a:custGeom>
            <a:solidFill>
              <a:srgbClr val="5D5E5E">
                <a:alpha val="698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grpSp>
      <p:grpSp>
        <p:nvGrpSpPr>
          <p:cNvPr id="14" name="Group 13">
            <a:extLst>
              <a:ext uri="{FF2B5EF4-FFF2-40B4-BE49-F238E27FC236}">
                <a16:creationId xmlns:a16="http://schemas.microsoft.com/office/drawing/2014/main" id="{D345B3DF-B803-4661-AB02-71D0E765C845}"/>
              </a:ext>
            </a:extLst>
          </p:cNvPr>
          <p:cNvGrpSpPr>
            <a:grpSpLocks/>
          </p:cNvGrpSpPr>
          <p:nvPr/>
        </p:nvGrpSpPr>
        <p:grpSpPr bwMode="auto">
          <a:xfrm>
            <a:off x="7808614" y="0"/>
            <a:ext cx="1335386" cy="1144588"/>
            <a:chOff x="7046" y="0"/>
            <a:chExt cx="5194" cy="4541"/>
          </a:xfrm>
        </p:grpSpPr>
        <p:sp>
          <p:nvSpPr>
            <p:cNvPr id="15" name="Freeform 9">
              <a:extLst>
                <a:ext uri="{FF2B5EF4-FFF2-40B4-BE49-F238E27FC236}">
                  <a16:creationId xmlns:a16="http://schemas.microsoft.com/office/drawing/2014/main" id="{4B5FCCA8-3326-420D-B59D-87EB9079BEDF}"/>
                </a:ext>
              </a:extLst>
            </p:cNvPr>
            <p:cNvSpPr>
              <a:spLocks/>
            </p:cNvSpPr>
            <p:nvPr/>
          </p:nvSpPr>
          <p:spPr bwMode="auto">
            <a:xfrm>
              <a:off x="10400" y="0"/>
              <a:ext cx="1700" cy="750"/>
            </a:xfrm>
            <a:custGeom>
              <a:avLst/>
              <a:gdLst>
                <a:gd name="T0" fmla="+- 0 10401 10401"/>
                <a:gd name="T1" fmla="*/ T0 w 1700"/>
                <a:gd name="T2" fmla="*/ 0 h 750"/>
                <a:gd name="T3" fmla="+- 0 12100 10401"/>
                <a:gd name="T4" fmla="*/ T3 w 1700"/>
                <a:gd name="T5" fmla="*/ 0 h 750"/>
                <a:gd name="T6" fmla="+- 0 10690 10401"/>
                <a:gd name="T7" fmla="*/ T6 w 1700"/>
                <a:gd name="T8" fmla="*/ 749 h 750"/>
                <a:gd name="T9" fmla="+- 0 10401 10401"/>
                <a:gd name="T10" fmla="*/ T9 w 1700"/>
                <a:gd name="T11" fmla="*/ 0 h 750"/>
              </a:gdLst>
              <a:ahLst/>
              <a:cxnLst>
                <a:cxn ang="0">
                  <a:pos x="T1" y="T2"/>
                </a:cxn>
                <a:cxn ang="0">
                  <a:pos x="T4" y="T5"/>
                </a:cxn>
                <a:cxn ang="0">
                  <a:pos x="T7" y="T8"/>
                </a:cxn>
                <a:cxn ang="0">
                  <a:pos x="T10" y="T11"/>
                </a:cxn>
              </a:cxnLst>
              <a:rect l="0" t="0" r="r" b="b"/>
              <a:pathLst>
                <a:path w="1700" h="750">
                  <a:moveTo>
                    <a:pt x="0" y="0"/>
                  </a:moveTo>
                  <a:lnTo>
                    <a:pt x="1699" y="0"/>
                  </a:lnTo>
                  <a:lnTo>
                    <a:pt x="289" y="749"/>
                  </a:lnTo>
                  <a:lnTo>
                    <a:pt x="0" y="0"/>
                  </a:lnTo>
                  <a:close/>
                </a:path>
              </a:pathLst>
            </a:custGeom>
            <a:solidFill>
              <a:srgbClr val="5D5E5E">
                <a:alpha val="497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6" name="Freeform 10">
              <a:extLst>
                <a:ext uri="{FF2B5EF4-FFF2-40B4-BE49-F238E27FC236}">
                  <a16:creationId xmlns:a16="http://schemas.microsoft.com/office/drawing/2014/main" id="{13C5FE59-7A9C-446A-902F-2ABB4C4D931D}"/>
                </a:ext>
              </a:extLst>
            </p:cNvPr>
            <p:cNvSpPr>
              <a:spLocks/>
            </p:cNvSpPr>
            <p:nvPr/>
          </p:nvSpPr>
          <p:spPr bwMode="auto">
            <a:xfrm>
              <a:off x="10400" y="0"/>
              <a:ext cx="1700" cy="750"/>
            </a:xfrm>
            <a:custGeom>
              <a:avLst/>
              <a:gdLst>
                <a:gd name="T0" fmla="+- 0 10401 10401"/>
                <a:gd name="T1" fmla="*/ T0 w 1700"/>
                <a:gd name="T2" fmla="*/ 0 h 750"/>
                <a:gd name="T3" fmla="+- 0 12100 10401"/>
                <a:gd name="T4" fmla="*/ T3 w 1700"/>
                <a:gd name="T5" fmla="*/ 0 h 750"/>
                <a:gd name="T6" fmla="+- 0 10690 10401"/>
                <a:gd name="T7" fmla="*/ T6 w 1700"/>
                <a:gd name="T8" fmla="*/ 749 h 750"/>
                <a:gd name="T9" fmla="+- 0 10401 10401"/>
                <a:gd name="T10" fmla="*/ T9 w 1700"/>
                <a:gd name="T11" fmla="*/ 0 h 750"/>
              </a:gdLst>
              <a:ahLst/>
              <a:cxnLst>
                <a:cxn ang="0">
                  <a:pos x="T1" y="T2"/>
                </a:cxn>
                <a:cxn ang="0">
                  <a:pos x="T4" y="T5"/>
                </a:cxn>
                <a:cxn ang="0">
                  <a:pos x="T7" y="T8"/>
                </a:cxn>
                <a:cxn ang="0">
                  <a:pos x="T10" y="T11"/>
                </a:cxn>
              </a:cxnLst>
              <a:rect l="0" t="0" r="r" b="b"/>
              <a:pathLst>
                <a:path w="1700" h="750">
                  <a:moveTo>
                    <a:pt x="0" y="0"/>
                  </a:moveTo>
                  <a:lnTo>
                    <a:pt x="1699" y="0"/>
                  </a:lnTo>
                  <a:lnTo>
                    <a:pt x="289" y="749"/>
                  </a:lnTo>
                  <a:lnTo>
                    <a:pt x="0" y="0"/>
                  </a:lnTo>
                  <a:close/>
                </a:path>
              </a:pathLst>
            </a:custGeom>
            <a:solidFill>
              <a:srgbClr val="29AAE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7" name="Freeform 11">
              <a:extLst>
                <a:ext uri="{FF2B5EF4-FFF2-40B4-BE49-F238E27FC236}">
                  <a16:creationId xmlns:a16="http://schemas.microsoft.com/office/drawing/2014/main" id="{B175F875-C333-41E4-8D58-91BA17DF7BDA}"/>
                </a:ext>
              </a:extLst>
            </p:cNvPr>
            <p:cNvSpPr>
              <a:spLocks/>
            </p:cNvSpPr>
            <p:nvPr/>
          </p:nvSpPr>
          <p:spPr bwMode="auto">
            <a:xfrm>
              <a:off x="8956" y="0"/>
              <a:ext cx="3284" cy="4541"/>
            </a:xfrm>
            <a:custGeom>
              <a:avLst/>
              <a:gdLst>
                <a:gd name="T0" fmla="+- 0 12240 8957"/>
                <a:gd name="T1" fmla="*/ T0 w 3284"/>
                <a:gd name="T2" fmla="*/ 0 h 4541"/>
                <a:gd name="T3" fmla="+- 0 12100 8957"/>
                <a:gd name="T4" fmla="*/ T3 w 3284"/>
                <a:gd name="T5" fmla="*/ 0 h 4541"/>
                <a:gd name="T6" fmla="+- 0 10690 8957"/>
                <a:gd name="T7" fmla="*/ T6 w 3284"/>
                <a:gd name="T8" fmla="*/ 749 h 4541"/>
                <a:gd name="T9" fmla="+- 0 8957 8957"/>
                <a:gd name="T10" fmla="*/ T9 w 3284"/>
                <a:gd name="T11" fmla="*/ 1670 h 4541"/>
                <a:gd name="T12" fmla="+- 0 12113 8957"/>
                <a:gd name="T13" fmla="*/ T12 w 3284"/>
                <a:gd name="T14" fmla="*/ 4430 h 4541"/>
                <a:gd name="T15" fmla="+- 0 12240 8957"/>
                <a:gd name="T16" fmla="*/ T15 w 3284"/>
                <a:gd name="T17" fmla="*/ 4541 h 4541"/>
                <a:gd name="T18" fmla="+- 0 12240 8957"/>
                <a:gd name="T19" fmla="*/ T18 w 3284"/>
                <a:gd name="T20" fmla="*/ 0 h 4541"/>
              </a:gdLst>
              <a:ahLst/>
              <a:cxnLst>
                <a:cxn ang="0">
                  <a:pos x="T1" y="T2"/>
                </a:cxn>
                <a:cxn ang="0">
                  <a:pos x="T4" y="T5"/>
                </a:cxn>
                <a:cxn ang="0">
                  <a:pos x="T7" y="T8"/>
                </a:cxn>
                <a:cxn ang="0">
                  <a:pos x="T10" y="T11"/>
                </a:cxn>
                <a:cxn ang="0">
                  <a:pos x="T13" y="T14"/>
                </a:cxn>
                <a:cxn ang="0">
                  <a:pos x="T16" y="T17"/>
                </a:cxn>
                <a:cxn ang="0">
                  <a:pos x="T19" y="T20"/>
                </a:cxn>
              </a:cxnLst>
              <a:rect l="0" t="0" r="r" b="b"/>
              <a:pathLst>
                <a:path w="3284" h="4541">
                  <a:moveTo>
                    <a:pt x="3283" y="0"/>
                  </a:moveTo>
                  <a:lnTo>
                    <a:pt x="3143" y="0"/>
                  </a:lnTo>
                  <a:lnTo>
                    <a:pt x="1733" y="749"/>
                  </a:lnTo>
                  <a:lnTo>
                    <a:pt x="0" y="1670"/>
                  </a:lnTo>
                  <a:lnTo>
                    <a:pt x="3156" y="4430"/>
                  </a:lnTo>
                  <a:lnTo>
                    <a:pt x="3283" y="4541"/>
                  </a:lnTo>
                  <a:lnTo>
                    <a:pt x="3283" y="0"/>
                  </a:lnTo>
                  <a:close/>
                </a:path>
              </a:pathLst>
            </a:custGeom>
            <a:solidFill>
              <a:srgbClr val="29AAE2">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8" name="Freeform 12">
              <a:extLst>
                <a:ext uri="{FF2B5EF4-FFF2-40B4-BE49-F238E27FC236}">
                  <a16:creationId xmlns:a16="http://schemas.microsoft.com/office/drawing/2014/main" id="{5CAFB425-5FC2-48A6-933B-247A4DD72B18}"/>
                </a:ext>
              </a:extLst>
            </p:cNvPr>
            <p:cNvSpPr>
              <a:spLocks/>
            </p:cNvSpPr>
            <p:nvPr/>
          </p:nvSpPr>
          <p:spPr bwMode="auto">
            <a:xfrm>
              <a:off x="8956" y="749"/>
              <a:ext cx="3157" cy="3681"/>
            </a:xfrm>
            <a:custGeom>
              <a:avLst/>
              <a:gdLst>
                <a:gd name="T0" fmla="+- 0 8957 8957"/>
                <a:gd name="T1" fmla="*/ T0 w 3157"/>
                <a:gd name="T2" fmla="+- 0 1670 749"/>
                <a:gd name="T3" fmla="*/ 1670 h 3681"/>
                <a:gd name="T4" fmla="+- 0 10690 8957"/>
                <a:gd name="T5" fmla="*/ T4 w 3157"/>
                <a:gd name="T6" fmla="+- 0 749 749"/>
                <a:gd name="T7" fmla="*/ 749 h 3681"/>
                <a:gd name="T8" fmla="+- 0 12113 8957"/>
                <a:gd name="T9" fmla="*/ T8 w 3157"/>
                <a:gd name="T10" fmla="+- 0 4430 749"/>
                <a:gd name="T11" fmla="*/ 4430 h 3681"/>
                <a:gd name="T12" fmla="+- 0 8957 8957"/>
                <a:gd name="T13" fmla="*/ T12 w 3157"/>
                <a:gd name="T14" fmla="+- 0 1670 749"/>
                <a:gd name="T15" fmla="*/ 1670 h 3681"/>
              </a:gdLst>
              <a:ahLst/>
              <a:cxnLst>
                <a:cxn ang="0">
                  <a:pos x="T1" y="T3"/>
                </a:cxn>
                <a:cxn ang="0">
                  <a:pos x="T5" y="T7"/>
                </a:cxn>
                <a:cxn ang="0">
                  <a:pos x="T9" y="T11"/>
                </a:cxn>
                <a:cxn ang="0">
                  <a:pos x="T13" y="T15"/>
                </a:cxn>
              </a:cxnLst>
              <a:rect l="0" t="0" r="r" b="b"/>
              <a:pathLst>
                <a:path w="3157" h="3681">
                  <a:moveTo>
                    <a:pt x="0" y="921"/>
                  </a:moveTo>
                  <a:lnTo>
                    <a:pt x="1733" y="0"/>
                  </a:lnTo>
                  <a:lnTo>
                    <a:pt x="3156" y="3681"/>
                  </a:lnTo>
                  <a:lnTo>
                    <a:pt x="0" y="921"/>
                  </a:lnTo>
                  <a:close/>
                </a:path>
              </a:pathLst>
            </a:custGeom>
            <a:solidFill>
              <a:srgbClr val="5D5E5E">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9" name="Freeform 13">
              <a:extLst>
                <a:ext uri="{FF2B5EF4-FFF2-40B4-BE49-F238E27FC236}">
                  <a16:creationId xmlns:a16="http://schemas.microsoft.com/office/drawing/2014/main" id="{0415E531-F441-48AE-B756-77445B44E3A5}"/>
                </a:ext>
              </a:extLst>
            </p:cNvPr>
            <p:cNvSpPr>
              <a:spLocks/>
            </p:cNvSpPr>
            <p:nvPr/>
          </p:nvSpPr>
          <p:spPr bwMode="auto">
            <a:xfrm>
              <a:off x="8397" y="0"/>
              <a:ext cx="2293" cy="1671"/>
            </a:xfrm>
            <a:custGeom>
              <a:avLst/>
              <a:gdLst>
                <a:gd name="T0" fmla="+- 0 8940 8398"/>
                <a:gd name="T1" fmla="*/ T0 w 2293"/>
                <a:gd name="T2" fmla="*/ 0 h 1671"/>
                <a:gd name="T3" fmla="+- 0 10401 8398"/>
                <a:gd name="T4" fmla="*/ T3 w 2293"/>
                <a:gd name="T5" fmla="*/ 0 h 1671"/>
                <a:gd name="T6" fmla="+- 0 10690 8398"/>
                <a:gd name="T7" fmla="*/ T6 w 2293"/>
                <a:gd name="T8" fmla="*/ 749 h 1671"/>
                <a:gd name="T9" fmla="+- 0 8957 8398"/>
                <a:gd name="T10" fmla="*/ T9 w 2293"/>
                <a:gd name="T11" fmla="*/ 1670 h 1671"/>
                <a:gd name="T12" fmla="+- 0 8398 8398"/>
                <a:gd name="T13" fmla="*/ T12 w 2293"/>
                <a:gd name="T14" fmla="*/ 1181 h 1671"/>
                <a:gd name="T15" fmla="+- 0 8940 8398"/>
                <a:gd name="T16" fmla="*/ T15 w 2293"/>
                <a:gd name="T17" fmla="*/ 0 h 1671"/>
              </a:gdLst>
              <a:ahLst/>
              <a:cxnLst>
                <a:cxn ang="0">
                  <a:pos x="T1" y="T2"/>
                </a:cxn>
                <a:cxn ang="0">
                  <a:pos x="T4" y="T5"/>
                </a:cxn>
                <a:cxn ang="0">
                  <a:pos x="T7" y="T8"/>
                </a:cxn>
                <a:cxn ang="0">
                  <a:pos x="T10" y="T11"/>
                </a:cxn>
                <a:cxn ang="0">
                  <a:pos x="T13" y="T14"/>
                </a:cxn>
                <a:cxn ang="0">
                  <a:pos x="T16" y="T17"/>
                </a:cxn>
              </a:cxnLst>
              <a:rect l="0" t="0" r="r" b="b"/>
              <a:pathLst>
                <a:path w="2293" h="1671">
                  <a:moveTo>
                    <a:pt x="542" y="0"/>
                  </a:moveTo>
                  <a:lnTo>
                    <a:pt x="2003" y="0"/>
                  </a:lnTo>
                  <a:lnTo>
                    <a:pt x="2292" y="749"/>
                  </a:lnTo>
                  <a:lnTo>
                    <a:pt x="559" y="1670"/>
                  </a:lnTo>
                  <a:lnTo>
                    <a:pt x="0" y="1181"/>
                  </a:lnTo>
                  <a:lnTo>
                    <a:pt x="542" y="0"/>
                  </a:lnTo>
                  <a:close/>
                </a:path>
              </a:pathLst>
            </a:custGeom>
            <a:solidFill>
              <a:srgbClr val="29AAE2">
                <a:alpha val="698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20" name="Freeform 14">
              <a:extLst>
                <a:ext uri="{FF2B5EF4-FFF2-40B4-BE49-F238E27FC236}">
                  <a16:creationId xmlns:a16="http://schemas.microsoft.com/office/drawing/2014/main" id="{DF701EFD-0C58-44D9-9F78-9DF21CB0B9FB}"/>
                </a:ext>
              </a:extLst>
            </p:cNvPr>
            <p:cNvSpPr>
              <a:spLocks/>
            </p:cNvSpPr>
            <p:nvPr/>
          </p:nvSpPr>
          <p:spPr bwMode="auto">
            <a:xfrm>
              <a:off x="8397" y="0"/>
              <a:ext cx="2293" cy="1671"/>
            </a:xfrm>
            <a:custGeom>
              <a:avLst/>
              <a:gdLst>
                <a:gd name="T0" fmla="+- 0 8940 8398"/>
                <a:gd name="T1" fmla="*/ T0 w 2293"/>
                <a:gd name="T2" fmla="*/ 0 h 1671"/>
                <a:gd name="T3" fmla="+- 0 10401 8398"/>
                <a:gd name="T4" fmla="*/ T3 w 2293"/>
                <a:gd name="T5" fmla="*/ 0 h 1671"/>
                <a:gd name="T6" fmla="+- 0 10690 8398"/>
                <a:gd name="T7" fmla="*/ T6 w 2293"/>
                <a:gd name="T8" fmla="*/ 749 h 1671"/>
                <a:gd name="T9" fmla="+- 0 8957 8398"/>
                <a:gd name="T10" fmla="*/ T9 w 2293"/>
                <a:gd name="T11" fmla="*/ 1670 h 1671"/>
                <a:gd name="T12" fmla="+- 0 8398 8398"/>
                <a:gd name="T13" fmla="*/ T12 w 2293"/>
                <a:gd name="T14" fmla="*/ 1181 h 1671"/>
                <a:gd name="T15" fmla="+- 0 8940 8398"/>
                <a:gd name="T16" fmla="*/ T15 w 2293"/>
                <a:gd name="T17" fmla="*/ 0 h 1671"/>
              </a:gdLst>
              <a:ahLst/>
              <a:cxnLst>
                <a:cxn ang="0">
                  <a:pos x="T1" y="T2"/>
                </a:cxn>
                <a:cxn ang="0">
                  <a:pos x="T4" y="T5"/>
                </a:cxn>
                <a:cxn ang="0">
                  <a:pos x="T7" y="T8"/>
                </a:cxn>
                <a:cxn ang="0">
                  <a:pos x="T10" y="T11"/>
                </a:cxn>
                <a:cxn ang="0">
                  <a:pos x="T13" y="T14"/>
                </a:cxn>
                <a:cxn ang="0">
                  <a:pos x="T16" y="T17"/>
                </a:cxn>
              </a:cxnLst>
              <a:rect l="0" t="0" r="r" b="b"/>
              <a:pathLst>
                <a:path w="2293" h="1671">
                  <a:moveTo>
                    <a:pt x="542" y="0"/>
                  </a:moveTo>
                  <a:lnTo>
                    <a:pt x="2003" y="0"/>
                  </a:lnTo>
                  <a:lnTo>
                    <a:pt x="2292" y="749"/>
                  </a:lnTo>
                  <a:lnTo>
                    <a:pt x="559" y="1670"/>
                  </a:lnTo>
                  <a:lnTo>
                    <a:pt x="0" y="1181"/>
                  </a:lnTo>
                  <a:lnTo>
                    <a:pt x="542" y="0"/>
                  </a:lnTo>
                  <a:close/>
                </a:path>
              </a:pathLst>
            </a:custGeom>
            <a:solidFill>
              <a:srgbClr val="5D5E5E">
                <a:alpha val="698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21" name="Freeform 15">
              <a:extLst>
                <a:ext uri="{FF2B5EF4-FFF2-40B4-BE49-F238E27FC236}">
                  <a16:creationId xmlns:a16="http://schemas.microsoft.com/office/drawing/2014/main" id="{9FBB1FA0-A2EE-44D4-A4DB-8250141042B3}"/>
                </a:ext>
              </a:extLst>
            </p:cNvPr>
            <p:cNvSpPr>
              <a:spLocks/>
            </p:cNvSpPr>
            <p:nvPr/>
          </p:nvSpPr>
          <p:spPr bwMode="auto">
            <a:xfrm>
              <a:off x="7046" y="0"/>
              <a:ext cx="1894" cy="1182"/>
            </a:xfrm>
            <a:custGeom>
              <a:avLst/>
              <a:gdLst>
                <a:gd name="T0" fmla="+- 0 7046 7046"/>
                <a:gd name="T1" fmla="*/ T0 w 1894"/>
                <a:gd name="T2" fmla="*/ 0 h 1182"/>
                <a:gd name="T3" fmla="+- 0 8940 7046"/>
                <a:gd name="T4" fmla="*/ T3 w 1894"/>
                <a:gd name="T5" fmla="*/ 0 h 1182"/>
                <a:gd name="T6" fmla="+- 0 8398 7046"/>
                <a:gd name="T7" fmla="*/ T6 w 1894"/>
                <a:gd name="T8" fmla="*/ 1181 h 1182"/>
                <a:gd name="T9" fmla="+- 0 7046 7046"/>
                <a:gd name="T10" fmla="*/ T9 w 1894"/>
                <a:gd name="T11" fmla="*/ 0 h 1182"/>
              </a:gdLst>
              <a:ahLst/>
              <a:cxnLst>
                <a:cxn ang="0">
                  <a:pos x="T1" y="T2"/>
                </a:cxn>
                <a:cxn ang="0">
                  <a:pos x="T4" y="T5"/>
                </a:cxn>
                <a:cxn ang="0">
                  <a:pos x="T7" y="T8"/>
                </a:cxn>
                <a:cxn ang="0">
                  <a:pos x="T10" y="T11"/>
                </a:cxn>
              </a:cxnLst>
              <a:rect l="0" t="0" r="r" b="b"/>
              <a:pathLst>
                <a:path w="1894" h="1182">
                  <a:moveTo>
                    <a:pt x="0" y="0"/>
                  </a:moveTo>
                  <a:lnTo>
                    <a:pt x="1894" y="0"/>
                  </a:lnTo>
                  <a:lnTo>
                    <a:pt x="1352" y="1181"/>
                  </a:lnTo>
                  <a:lnTo>
                    <a:pt x="0" y="0"/>
                  </a:lnTo>
                  <a:close/>
                </a:path>
              </a:pathLst>
            </a:custGeom>
            <a:solidFill>
              <a:srgbClr val="5D5E5E">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grpSp>
      <p:sp>
        <p:nvSpPr>
          <p:cNvPr id="22" name="Slide Number Placeholder 4">
            <a:extLst>
              <a:ext uri="{FF2B5EF4-FFF2-40B4-BE49-F238E27FC236}">
                <a16:creationId xmlns:a16="http://schemas.microsoft.com/office/drawing/2014/main" id="{6D979684-5300-45FC-B5A5-0153E2C6B80C}"/>
              </a:ext>
            </a:extLst>
          </p:cNvPr>
          <p:cNvSpPr txBox="1">
            <a:spLocks/>
          </p:cNvSpPr>
          <p:nvPr userDrawn="1"/>
        </p:nvSpPr>
        <p:spPr>
          <a:xfrm>
            <a:off x="8634549" y="6146379"/>
            <a:ext cx="394213" cy="602765"/>
          </a:xfrm>
          <a:prstGeom prst="rect">
            <a:avLst/>
          </a:prstGeom>
        </p:spPr>
        <p:txBody>
          <a:bodyPr vert="horz" lIns="68580" tIns="34290" rIns="68580" bIns="34290" rtlCol="0" anchor="b"/>
          <a:lstStyle>
            <a:defPPr>
              <a:defRPr lang="en-US"/>
            </a:defPPr>
            <a:lvl1pPr marL="0" algn="r" defTabSz="457200" rtl="0" eaLnBrk="1" latinLnBrk="0" hangingPunct="1">
              <a:defRPr sz="12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A10A1-BB16-4369-81A0-4BD42DFD77F1}" type="slidenum">
              <a:rPr lang="en-US" sz="900" smtClean="0">
                <a:solidFill>
                  <a:srgbClr val="2AAAE2">
                    <a:alpha val="25000"/>
                  </a:srgbClr>
                </a:solidFill>
                <a:latin typeface="+mn-lt"/>
              </a:rPr>
              <a:pPr/>
              <a:t>‹#›</a:t>
            </a:fld>
            <a:endParaRPr lang="en-US" sz="900" dirty="0">
              <a:solidFill>
                <a:srgbClr val="2AAAE2">
                  <a:alpha val="25000"/>
                </a:srgbClr>
              </a:solidFill>
              <a:latin typeface="+mn-lt"/>
            </a:endParaRPr>
          </a:p>
        </p:txBody>
      </p:sp>
    </p:spTree>
    <p:extLst>
      <p:ext uri="{BB962C8B-B14F-4D97-AF65-F5344CB8AC3E}">
        <p14:creationId xmlns:p14="http://schemas.microsoft.com/office/powerpoint/2010/main" val="28261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2F7F83-629E-4481-94B7-9A2630103E6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809401-EE38-4360-BAFD-38B0E44687C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4C310-346D-4B65-9149-A51F3079DCCF}"/>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5" name="Footer Placeholder 4">
            <a:extLst>
              <a:ext uri="{FF2B5EF4-FFF2-40B4-BE49-F238E27FC236}">
                <a16:creationId xmlns:a16="http://schemas.microsoft.com/office/drawing/2014/main" id="{D9A193BE-EAC8-4241-A704-2D2051ECC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515B62-C79E-475C-8F21-46AB9A19E004}"/>
              </a:ext>
            </a:extLst>
          </p:cNvPr>
          <p:cNvSpPr>
            <a:spLocks noGrp="1"/>
          </p:cNvSpPr>
          <p:nvPr>
            <p:ph type="sldNum" sz="quarter" idx="12"/>
          </p:nvPr>
        </p:nvSpPr>
        <p:spPr/>
        <p:txBody>
          <a:bodyPr/>
          <a:lstStyle/>
          <a:p>
            <a:fld id="{44386D3F-56F6-4BE9-99ED-AAFC72E15B3A}" type="slidenum">
              <a:rPr lang="en-US" smtClean="0"/>
              <a:t>‹#›</a:t>
            </a:fld>
            <a:endParaRPr lang="en-US"/>
          </a:p>
        </p:txBody>
      </p:sp>
      <p:sp>
        <p:nvSpPr>
          <p:cNvPr id="7" name="Slide Number Placeholder 4">
            <a:extLst>
              <a:ext uri="{FF2B5EF4-FFF2-40B4-BE49-F238E27FC236}">
                <a16:creationId xmlns:a16="http://schemas.microsoft.com/office/drawing/2014/main" id="{9F6990D2-8768-4680-BE07-1EE43985A30B}"/>
              </a:ext>
            </a:extLst>
          </p:cNvPr>
          <p:cNvSpPr txBox="1">
            <a:spLocks/>
          </p:cNvSpPr>
          <p:nvPr userDrawn="1"/>
        </p:nvSpPr>
        <p:spPr>
          <a:xfrm>
            <a:off x="8634549" y="6146379"/>
            <a:ext cx="394213" cy="602765"/>
          </a:xfrm>
          <a:prstGeom prst="rect">
            <a:avLst/>
          </a:prstGeom>
        </p:spPr>
        <p:txBody>
          <a:bodyPr vert="horz" lIns="68580" tIns="34290" rIns="68580" bIns="34290" rtlCol="0" anchor="b"/>
          <a:lstStyle>
            <a:defPPr>
              <a:defRPr lang="en-US"/>
            </a:defPPr>
            <a:lvl1pPr marL="0" algn="r" defTabSz="457200" rtl="0" eaLnBrk="1" latinLnBrk="0" hangingPunct="1">
              <a:defRPr sz="12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A10A1-BB16-4369-81A0-4BD42DFD77F1}" type="slidenum">
              <a:rPr lang="en-US" sz="900" smtClean="0">
                <a:solidFill>
                  <a:srgbClr val="2AAAE2">
                    <a:alpha val="25000"/>
                  </a:srgbClr>
                </a:solidFill>
                <a:latin typeface="+mn-lt"/>
              </a:rPr>
              <a:pPr/>
              <a:t>‹#›</a:t>
            </a:fld>
            <a:endParaRPr lang="en-US" sz="900" dirty="0">
              <a:solidFill>
                <a:srgbClr val="2AAAE2">
                  <a:alpha val="25000"/>
                </a:srgbClr>
              </a:solidFill>
              <a:latin typeface="+mn-lt"/>
            </a:endParaRPr>
          </a:p>
        </p:txBody>
      </p:sp>
    </p:spTree>
    <p:extLst>
      <p:ext uri="{BB962C8B-B14F-4D97-AF65-F5344CB8AC3E}">
        <p14:creationId xmlns:p14="http://schemas.microsoft.com/office/powerpoint/2010/main" val="2020129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ethink Tobacco Indian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10194" y="190123"/>
            <a:ext cx="2741333" cy="3440118"/>
          </a:xfrm>
        </p:spPr>
        <p:txBody>
          <a:bodyPr anchor="b">
            <a:noAutofit/>
          </a:bodyPr>
          <a:lstStyle>
            <a:lvl1pPr algn="l">
              <a:lnSpc>
                <a:spcPct val="100000"/>
              </a:lnSpc>
              <a:defRPr sz="2700" spc="-90" baseline="0">
                <a:solidFill>
                  <a:srgbClr val="FFFFFF"/>
                </a:solidFill>
              </a:defRPr>
            </a:lvl1pPr>
          </a:lstStyle>
          <a:p>
            <a:r>
              <a:rPr lang="en-US" dirty="0"/>
              <a:t>Title of Presentation</a:t>
            </a:r>
          </a:p>
        </p:txBody>
      </p:sp>
      <p:sp>
        <p:nvSpPr>
          <p:cNvPr id="3" name="Subtitle 2"/>
          <p:cNvSpPr>
            <a:spLocks noGrp="1"/>
          </p:cNvSpPr>
          <p:nvPr>
            <p:ph type="subTitle" idx="1" hasCustomPrompt="1"/>
          </p:nvPr>
        </p:nvSpPr>
        <p:spPr>
          <a:xfrm>
            <a:off x="6310195" y="3765962"/>
            <a:ext cx="2741333" cy="443125"/>
          </a:xfrm>
        </p:spPr>
        <p:txBody>
          <a:bodyPr>
            <a:normAutofit/>
          </a:bodyPr>
          <a:lstStyle>
            <a:lvl1pPr marL="0" indent="0" algn="l">
              <a:lnSpc>
                <a:spcPct val="75000"/>
              </a:lnSpc>
              <a:buFont typeface="Arial" panose="020B0604020202020204" pitchFamily="34" charset="0"/>
              <a:buNone/>
              <a:defRPr sz="1500">
                <a:solidFill>
                  <a:schemeClr val="bg1"/>
                </a:solidFill>
                <a:latin typeface="Arial" panose="020B0604020202020204" pitchFamily="34" charset="0"/>
                <a:cs typeface="Arial" panose="020B0604020202020204" pitchFamily="34" charset="0"/>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a:latin typeface="+mn-lt"/>
              </a:rPr>
              <a:t>Name of Presenter</a:t>
            </a:r>
          </a:p>
        </p:txBody>
      </p:sp>
      <p:pic>
        <p:nvPicPr>
          <p:cNvPr id="6" name="Picture 5" descr="A close up of a green field&#10;&#10;Description generated with high confidence">
            <a:extLst>
              <a:ext uri="{FF2B5EF4-FFF2-40B4-BE49-F238E27FC236}">
                <a16:creationId xmlns:a16="http://schemas.microsoft.com/office/drawing/2014/main" id="{60B8C780-B025-4C5C-B4A1-A3C99F5C42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51" y="10582"/>
            <a:ext cx="6370478" cy="6857999"/>
          </a:xfrm>
          <a:prstGeom prst="rect">
            <a:avLst/>
          </a:prstGeom>
        </p:spPr>
      </p:pic>
      <p:sp>
        <p:nvSpPr>
          <p:cNvPr id="10" name="Rectangle 9">
            <a:extLst>
              <a:ext uri="{FF2B5EF4-FFF2-40B4-BE49-F238E27FC236}">
                <a16:creationId xmlns:a16="http://schemas.microsoft.com/office/drawing/2014/main" id="{6D153A1C-3604-4616-9F54-A7F0BE381804}"/>
              </a:ext>
            </a:extLst>
          </p:cNvPr>
          <p:cNvSpPr/>
          <p:nvPr userDrawn="1"/>
        </p:nvSpPr>
        <p:spPr>
          <a:xfrm>
            <a:off x="471891" y="1005204"/>
            <a:ext cx="5496208" cy="487120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descr="A close up of a logo&#10;&#10;Description generated with very high confidence">
            <a:extLst>
              <a:ext uri="{FF2B5EF4-FFF2-40B4-BE49-F238E27FC236}">
                <a16:creationId xmlns:a16="http://schemas.microsoft.com/office/drawing/2014/main" id="{6A8414D2-D66E-4716-8A0D-353442F82D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4489" y="1110234"/>
            <a:ext cx="5496208" cy="5067560"/>
          </a:xfrm>
          <a:prstGeom prst="rect">
            <a:avLst/>
          </a:prstGeom>
        </p:spPr>
      </p:pic>
      <p:sp>
        <p:nvSpPr>
          <p:cNvPr id="13" name="Subtitle 2">
            <a:extLst>
              <a:ext uri="{FF2B5EF4-FFF2-40B4-BE49-F238E27FC236}">
                <a16:creationId xmlns:a16="http://schemas.microsoft.com/office/drawing/2014/main" id="{383F1B55-9F0D-49B7-9CFA-3C4F09C3CDCB}"/>
              </a:ext>
            </a:extLst>
          </p:cNvPr>
          <p:cNvSpPr txBox="1">
            <a:spLocks/>
          </p:cNvSpPr>
          <p:nvPr userDrawn="1"/>
        </p:nvSpPr>
        <p:spPr>
          <a:xfrm>
            <a:off x="6341085" y="5491882"/>
            <a:ext cx="2802915" cy="303728"/>
          </a:xfrm>
          <a:prstGeom prst="rect">
            <a:avLst/>
          </a:prstGeom>
        </p:spPr>
        <p:txBody>
          <a:bodyPr vert="horz" lIns="68580" tIns="34290" rIns="68580" bIns="34290" rtlCol="0">
            <a:normAutofit fontScale="92500"/>
          </a:bodyPr>
          <a:lstStyle>
            <a:lvl1pPr marL="0" indent="0" algn="l" defTabSz="914400" rtl="0" eaLnBrk="1" latinLnBrk="0" hangingPunct="1">
              <a:lnSpc>
                <a:spcPct val="75000"/>
              </a:lnSpc>
              <a:spcBef>
                <a:spcPts val="13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85000"/>
              </a:lnSpc>
              <a:spcBef>
                <a:spcPts val="600"/>
              </a:spcBef>
              <a:buFont typeface="Arial" panose="020B0604020202020204"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anose="020B0604020202020204"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anose="020B0604020202020204"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anose="020B0604020202020204"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r>
              <a:rPr lang="en-US" sz="1350" b="1" dirty="0">
                <a:latin typeface="Arial" panose="020B0604020202020204" pitchFamily="34" charset="0"/>
                <a:cs typeface="Arial" panose="020B0604020202020204" pitchFamily="34" charset="0"/>
              </a:rPr>
              <a:t>www.RethinkTobaccoIndiana.org</a:t>
            </a:r>
          </a:p>
        </p:txBody>
      </p:sp>
      <p:sp>
        <p:nvSpPr>
          <p:cNvPr id="21" name="Text Placeholder 20">
            <a:extLst>
              <a:ext uri="{FF2B5EF4-FFF2-40B4-BE49-F238E27FC236}">
                <a16:creationId xmlns:a16="http://schemas.microsoft.com/office/drawing/2014/main" id="{A540CDED-67A6-479E-898E-6F2A51141CFA}"/>
              </a:ext>
            </a:extLst>
          </p:cNvPr>
          <p:cNvSpPr>
            <a:spLocks noGrp="1"/>
          </p:cNvSpPr>
          <p:nvPr>
            <p:ph type="body" sz="quarter" idx="11" hasCustomPrompt="1"/>
          </p:nvPr>
        </p:nvSpPr>
        <p:spPr>
          <a:xfrm>
            <a:off x="6310709" y="4243464"/>
            <a:ext cx="2740818" cy="444500"/>
          </a:xfrm>
        </p:spPr>
        <p:txBody>
          <a:bodyPr>
            <a:noAutofit/>
          </a:bodyPr>
          <a:lstStyle>
            <a:lvl1pPr marL="0" indent="0">
              <a:buNone/>
              <a:defRPr sz="1500">
                <a:solidFill>
                  <a:schemeClr val="bg1"/>
                </a:solidFill>
              </a:defRPr>
            </a:lvl1pPr>
          </a:lstStyle>
          <a:p>
            <a:pPr lvl="0"/>
            <a:r>
              <a:rPr lang="en-US" dirty="0"/>
              <a:t>Title</a:t>
            </a:r>
          </a:p>
        </p:txBody>
      </p:sp>
      <p:sp>
        <p:nvSpPr>
          <p:cNvPr id="23" name="Text Placeholder 22">
            <a:extLst>
              <a:ext uri="{FF2B5EF4-FFF2-40B4-BE49-F238E27FC236}">
                <a16:creationId xmlns:a16="http://schemas.microsoft.com/office/drawing/2014/main" id="{BDB283D4-BF70-453B-A7BB-4274FCF4F358}"/>
              </a:ext>
            </a:extLst>
          </p:cNvPr>
          <p:cNvSpPr>
            <a:spLocks noGrp="1"/>
          </p:cNvSpPr>
          <p:nvPr>
            <p:ph type="body" sz="quarter" idx="12" hasCustomPrompt="1"/>
          </p:nvPr>
        </p:nvSpPr>
        <p:spPr>
          <a:xfrm>
            <a:off x="6310710" y="4724048"/>
            <a:ext cx="2740819" cy="443125"/>
          </a:xfrm>
        </p:spPr>
        <p:txBody>
          <a:bodyPr>
            <a:noAutofit/>
          </a:bodyPr>
          <a:lstStyle>
            <a:lvl1pPr marL="0" indent="0">
              <a:buNone/>
              <a:defRPr sz="1500">
                <a:solidFill>
                  <a:schemeClr val="bg1"/>
                </a:solidFill>
              </a:defRPr>
            </a:lvl1pPr>
          </a:lstStyle>
          <a:p>
            <a:pPr lvl="0"/>
            <a:r>
              <a:rPr lang="en-US" dirty="0"/>
              <a:t>Email</a:t>
            </a:r>
          </a:p>
        </p:txBody>
      </p:sp>
      <p:sp>
        <p:nvSpPr>
          <p:cNvPr id="27" name="Text Placeholder 26">
            <a:extLst>
              <a:ext uri="{FF2B5EF4-FFF2-40B4-BE49-F238E27FC236}">
                <a16:creationId xmlns:a16="http://schemas.microsoft.com/office/drawing/2014/main" id="{21E554CA-8A7E-400A-9F40-038422DA346D}"/>
              </a:ext>
            </a:extLst>
          </p:cNvPr>
          <p:cNvSpPr>
            <a:spLocks noGrp="1"/>
          </p:cNvSpPr>
          <p:nvPr>
            <p:ph type="body" sz="quarter" idx="13" hasCustomPrompt="1"/>
          </p:nvPr>
        </p:nvSpPr>
        <p:spPr>
          <a:xfrm>
            <a:off x="8288383" y="6400801"/>
            <a:ext cx="763940" cy="398463"/>
          </a:xfrm>
          <a:solidFill>
            <a:srgbClr val="2AAAE2"/>
          </a:solidFill>
        </p:spPr>
        <p:txBody>
          <a:bodyPr>
            <a:normAutofit/>
          </a:bodyPr>
          <a:lstStyle>
            <a:lvl1pPr marL="0" indent="0" algn="r">
              <a:buNone/>
              <a:defRPr sz="900">
                <a:solidFill>
                  <a:schemeClr val="bg1"/>
                </a:solidFill>
              </a:defRPr>
            </a:lvl1pPr>
          </a:lstStyle>
          <a:p>
            <a:pPr lvl="0"/>
            <a:r>
              <a:rPr lang="en-US" dirty="0"/>
              <a:t>DATE</a:t>
            </a:r>
          </a:p>
        </p:txBody>
      </p:sp>
    </p:spTree>
    <p:extLst>
      <p:ext uri="{BB962C8B-B14F-4D97-AF65-F5344CB8AC3E}">
        <p14:creationId xmlns:p14="http://schemas.microsoft.com/office/powerpoint/2010/main" val="1650788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81E2FB87-E905-40AD-9E77-B1CD15CB2E72}"/>
              </a:ext>
            </a:extLst>
          </p:cNvPr>
          <p:cNvSpPr txBox="1">
            <a:spLocks/>
          </p:cNvSpPr>
          <p:nvPr userDrawn="1"/>
        </p:nvSpPr>
        <p:spPr>
          <a:xfrm>
            <a:off x="8634549" y="6146379"/>
            <a:ext cx="394213" cy="602765"/>
          </a:xfrm>
          <a:prstGeom prst="rect">
            <a:avLst/>
          </a:prstGeom>
        </p:spPr>
        <p:txBody>
          <a:bodyPr vert="horz" lIns="68580" tIns="34290" rIns="68580" bIns="34290" rtlCol="0" anchor="b"/>
          <a:lstStyle>
            <a:defPPr>
              <a:defRPr lang="en-US"/>
            </a:defPPr>
            <a:lvl1pPr marL="0" algn="r" defTabSz="457200" rtl="0" eaLnBrk="1" latinLnBrk="0" hangingPunct="1">
              <a:defRPr sz="12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A10A1-BB16-4369-81A0-4BD42DFD77F1}" type="slidenum">
              <a:rPr lang="en-US" sz="900" smtClean="0">
                <a:solidFill>
                  <a:srgbClr val="2AAAE2">
                    <a:alpha val="25000"/>
                  </a:srgbClr>
                </a:solidFill>
                <a:latin typeface="+mn-lt"/>
              </a:rPr>
              <a:pPr/>
              <a:t>‹#›</a:t>
            </a:fld>
            <a:endParaRPr lang="en-US" sz="900" dirty="0">
              <a:solidFill>
                <a:srgbClr val="2AAAE2">
                  <a:alpha val="25000"/>
                </a:srgbClr>
              </a:solidFill>
              <a:latin typeface="+mn-lt"/>
            </a:endParaRPr>
          </a:p>
        </p:txBody>
      </p:sp>
    </p:spTree>
    <p:extLst>
      <p:ext uri="{BB962C8B-B14F-4D97-AF65-F5344CB8AC3E}">
        <p14:creationId xmlns:p14="http://schemas.microsoft.com/office/powerpoint/2010/main" val="3797547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7" name="Slide Number Placeholder 4">
            <a:extLst>
              <a:ext uri="{FF2B5EF4-FFF2-40B4-BE49-F238E27FC236}">
                <a16:creationId xmlns:a16="http://schemas.microsoft.com/office/drawing/2014/main" id="{27A9C016-663E-4D65-BAAE-2BFFF0CB53F8}"/>
              </a:ext>
            </a:extLst>
          </p:cNvPr>
          <p:cNvSpPr txBox="1">
            <a:spLocks/>
          </p:cNvSpPr>
          <p:nvPr userDrawn="1"/>
        </p:nvSpPr>
        <p:spPr>
          <a:xfrm>
            <a:off x="8634549" y="6146379"/>
            <a:ext cx="394213" cy="602765"/>
          </a:xfrm>
          <a:prstGeom prst="rect">
            <a:avLst/>
          </a:prstGeom>
        </p:spPr>
        <p:txBody>
          <a:bodyPr vert="horz" lIns="68580" tIns="34290" rIns="68580" bIns="34290" rtlCol="0" anchor="b"/>
          <a:lstStyle>
            <a:defPPr>
              <a:defRPr lang="en-US"/>
            </a:defPPr>
            <a:lvl1pPr marL="0" algn="r" defTabSz="457200" rtl="0" eaLnBrk="1" latinLnBrk="0" hangingPunct="1">
              <a:defRPr sz="12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A10A1-BB16-4369-81A0-4BD42DFD77F1}" type="slidenum">
              <a:rPr lang="en-US" sz="900" smtClean="0">
                <a:solidFill>
                  <a:srgbClr val="2AAAE2">
                    <a:alpha val="25000"/>
                  </a:srgbClr>
                </a:solidFill>
                <a:latin typeface="+mn-lt"/>
              </a:rPr>
              <a:pPr/>
              <a:t>‹#›</a:t>
            </a:fld>
            <a:endParaRPr lang="en-US" sz="900" dirty="0">
              <a:solidFill>
                <a:srgbClr val="2AAAE2">
                  <a:alpha val="25000"/>
                </a:srgbClr>
              </a:solidFill>
              <a:latin typeface="+mn-lt"/>
            </a:endParaRPr>
          </a:p>
        </p:txBody>
      </p:sp>
    </p:spTree>
    <p:extLst>
      <p:ext uri="{BB962C8B-B14F-4D97-AF65-F5344CB8AC3E}">
        <p14:creationId xmlns:p14="http://schemas.microsoft.com/office/powerpoint/2010/main" val="3346773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204209"/>
            <a:ext cx="6919722" cy="164592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7A220E-5DBF-4F31-BF6F-84C254BE77AF}" type="datetimeFigureOut">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3C049-1F2E-4F6D-A37B-46267C6A79D1}" type="slidenum">
              <a:rPr lang="en-US" smtClean="0"/>
              <a:t>‹#›</a:t>
            </a:fld>
            <a:endParaRPr lang="en-US"/>
          </a:p>
        </p:txBody>
      </p:sp>
    </p:spTree>
    <p:extLst>
      <p:ext uri="{BB962C8B-B14F-4D97-AF65-F5344CB8AC3E}">
        <p14:creationId xmlns:p14="http://schemas.microsoft.com/office/powerpoint/2010/main" val="3695752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A31D-C9B0-47C7-993D-13BAEFC86655}"/>
              </a:ext>
            </a:extLst>
          </p:cNvPr>
          <p:cNvSpPr>
            <a:spLocks noGrp="1"/>
          </p:cNvSpPr>
          <p:nvPr>
            <p:ph type="title"/>
          </p:nvPr>
        </p:nvSpPr>
        <p:spPr/>
        <p:txBody>
          <a:bodyPr>
            <a:normAutofit/>
          </a:bodyPr>
          <a:lstStyle>
            <a:lvl1pPr>
              <a:defRPr sz="30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EE0F3D-26FD-4304-AD0C-41F4230D8706}"/>
              </a:ext>
            </a:extLst>
          </p:cNvPr>
          <p:cNvSpPr>
            <a:spLocks noGrp="1"/>
          </p:cNvSpPr>
          <p:nvPr>
            <p:ph idx="1"/>
          </p:nvPr>
        </p:nvSpPr>
        <p:spPr/>
        <p:txBody>
          <a:bodyPr/>
          <a:lstStyle>
            <a:lvl2pPr marL="514350" indent="-171450">
              <a:buClr>
                <a:srgbClr val="2AAAE2"/>
              </a:buClr>
              <a:buFont typeface="Wingdings" panose="05000000000000000000" pitchFamily="2" charset="2"/>
              <a:buChar char="§"/>
              <a:defRPr/>
            </a:lvl2pPr>
            <a:lvl3pPr marL="857250" indent="-171450">
              <a:buSzPct val="90000"/>
              <a:buFont typeface="Courier New" panose="02070309020205020404" pitchFamily="49" charset="0"/>
              <a:buChar char="o"/>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B574F0-2470-487C-8DE2-2E8F32281FA1}"/>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5" name="Footer Placeholder 4">
            <a:extLst>
              <a:ext uri="{FF2B5EF4-FFF2-40B4-BE49-F238E27FC236}">
                <a16:creationId xmlns:a16="http://schemas.microsoft.com/office/drawing/2014/main" id="{F3803ADF-8096-4FB1-84DF-0E1A04350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D2FD5-2982-482A-8EAA-81A695788585}"/>
              </a:ext>
            </a:extLst>
          </p:cNvPr>
          <p:cNvSpPr>
            <a:spLocks noGrp="1"/>
          </p:cNvSpPr>
          <p:nvPr>
            <p:ph type="sldNum" sz="quarter" idx="12"/>
          </p:nvPr>
        </p:nvSpPr>
        <p:spPr/>
        <p:txBody>
          <a:bodyPr/>
          <a:lstStyle/>
          <a:p>
            <a:fld id="{44386D3F-56F6-4BE9-99ED-AAFC72E15B3A}" type="slidenum">
              <a:rPr lang="en-US" smtClean="0"/>
              <a:t>‹#›</a:t>
            </a:fld>
            <a:endParaRPr lang="en-US"/>
          </a:p>
        </p:txBody>
      </p:sp>
      <p:grpSp>
        <p:nvGrpSpPr>
          <p:cNvPr id="7" name="Group 6">
            <a:extLst>
              <a:ext uri="{FF2B5EF4-FFF2-40B4-BE49-F238E27FC236}">
                <a16:creationId xmlns:a16="http://schemas.microsoft.com/office/drawing/2014/main" id="{24E93B10-0CB2-411A-A2FC-51B466D4901E}"/>
              </a:ext>
            </a:extLst>
          </p:cNvPr>
          <p:cNvGrpSpPr>
            <a:grpSpLocks/>
          </p:cNvGrpSpPr>
          <p:nvPr/>
        </p:nvGrpSpPr>
        <p:grpSpPr bwMode="auto">
          <a:xfrm>
            <a:off x="0" y="5376672"/>
            <a:ext cx="1152144" cy="1481329"/>
            <a:chOff x="0" y="12460"/>
            <a:chExt cx="3865" cy="3380"/>
          </a:xfrm>
        </p:grpSpPr>
        <p:sp>
          <p:nvSpPr>
            <p:cNvPr id="8" name="Freeform 2">
              <a:extLst>
                <a:ext uri="{FF2B5EF4-FFF2-40B4-BE49-F238E27FC236}">
                  <a16:creationId xmlns:a16="http://schemas.microsoft.com/office/drawing/2014/main" id="{867E12E5-9975-4BB2-B325-000DD84D7A5A}"/>
                </a:ext>
              </a:extLst>
            </p:cNvPr>
            <p:cNvSpPr>
              <a:spLocks/>
            </p:cNvSpPr>
            <p:nvPr/>
          </p:nvSpPr>
          <p:spPr bwMode="auto">
            <a:xfrm>
              <a:off x="2267" y="14443"/>
              <a:ext cx="1598" cy="1397"/>
            </a:xfrm>
            <a:custGeom>
              <a:avLst/>
              <a:gdLst>
                <a:gd name="T0" fmla="+- 0 2268 2268"/>
                <a:gd name="T1" fmla="*/ T0 w 1598"/>
                <a:gd name="T2" fmla="+- 0 14443 14443"/>
                <a:gd name="T3" fmla="*/ 14443 h 1397"/>
                <a:gd name="T4" fmla="+- 0 3866 2268"/>
                <a:gd name="T5" fmla="*/ T4 w 1598"/>
                <a:gd name="T6" fmla="+- 0 15840 14443"/>
                <a:gd name="T7" fmla="*/ 15840 h 1397"/>
                <a:gd name="T8" fmla="+- 0 2287 2268"/>
                <a:gd name="T9" fmla="*/ T8 w 1598"/>
                <a:gd name="T10" fmla="+- 0 15840 14443"/>
                <a:gd name="T11" fmla="*/ 15840 h 1397"/>
                <a:gd name="T12" fmla="+- 0 2268 2268"/>
                <a:gd name="T13" fmla="*/ T12 w 1598"/>
                <a:gd name="T14" fmla="+- 0 14443 14443"/>
                <a:gd name="T15" fmla="*/ 14443 h 1397"/>
              </a:gdLst>
              <a:ahLst/>
              <a:cxnLst>
                <a:cxn ang="0">
                  <a:pos x="T1" y="T3"/>
                </a:cxn>
                <a:cxn ang="0">
                  <a:pos x="T5" y="T7"/>
                </a:cxn>
                <a:cxn ang="0">
                  <a:pos x="T9" y="T11"/>
                </a:cxn>
                <a:cxn ang="0">
                  <a:pos x="T13" y="T15"/>
                </a:cxn>
              </a:cxnLst>
              <a:rect l="0" t="0" r="r" b="b"/>
              <a:pathLst>
                <a:path w="1598" h="1397">
                  <a:moveTo>
                    <a:pt x="0" y="0"/>
                  </a:moveTo>
                  <a:lnTo>
                    <a:pt x="1598" y="1397"/>
                  </a:lnTo>
                  <a:lnTo>
                    <a:pt x="19" y="1397"/>
                  </a:lnTo>
                  <a:lnTo>
                    <a:pt x="0" y="0"/>
                  </a:lnTo>
                  <a:close/>
                </a:path>
              </a:pathLst>
            </a:custGeom>
            <a:solidFill>
              <a:srgbClr val="29AAE2">
                <a:alpha val="6470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9" name="Freeform 3">
              <a:extLst>
                <a:ext uri="{FF2B5EF4-FFF2-40B4-BE49-F238E27FC236}">
                  <a16:creationId xmlns:a16="http://schemas.microsoft.com/office/drawing/2014/main" id="{DEEEB18C-65F7-467B-BBC8-C12347DA1C8F}"/>
                </a:ext>
              </a:extLst>
            </p:cNvPr>
            <p:cNvSpPr>
              <a:spLocks/>
            </p:cNvSpPr>
            <p:nvPr/>
          </p:nvSpPr>
          <p:spPr bwMode="auto">
            <a:xfrm>
              <a:off x="0" y="12460"/>
              <a:ext cx="961" cy="2260"/>
            </a:xfrm>
            <a:custGeom>
              <a:avLst/>
              <a:gdLst>
                <a:gd name="T0" fmla="*/ 0 w 961"/>
                <a:gd name="T1" fmla="+- 0 12460 12460"/>
                <a:gd name="T2" fmla="*/ 12460 h 2260"/>
                <a:gd name="T3" fmla="*/ 960 w 961"/>
                <a:gd name="T4" fmla="+- 0 13300 12460"/>
                <a:gd name="T5" fmla="*/ 13300 h 2260"/>
                <a:gd name="T6" fmla="*/ 309 w 961"/>
                <a:gd name="T7" fmla="+- 0 14720 12460"/>
                <a:gd name="T8" fmla="*/ 14720 h 2260"/>
                <a:gd name="T9" fmla="*/ 0 w 961"/>
                <a:gd name="T10" fmla="+- 0 14511 12460"/>
                <a:gd name="T11" fmla="*/ 14511 h 2260"/>
                <a:gd name="T12" fmla="*/ 0 w 961"/>
                <a:gd name="T13" fmla="+- 0 12460 12460"/>
                <a:gd name="T14" fmla="*/ 12460 h 2260"/>
              </a:gdLst>
              <a:ahLst/>
              <a:cxnLst>
                <a:cxn ang="0">
                  <a:pos x="T0" y="T2"/>
                </a:cxn>
                <a:cxn ang="0">
                  <a:pos x="T3" y="T5"/>
                </a:cxn>
                <a:cxn ang="0">
                  <a:pos x="T6" y="T8"/>
                </a:cxn>
                <a:cxn ang="0">
                  <a:pos x="T9" y="T11"/>
                </a:cxn>
                <a:cxn ang="0">
                  <a:pos x="T12" y="T14"/>
                </a:cxn>
              </a:cxnLst>
              <a:rect l="0" t="0" r="r" b="b"/>
              <a:pathLst>
                <a:path w="961" h="2260">
                  <a:moveTo>
                    <a:pt x="0" y="0"/>
                  </a:moveTo>
                  <a:lnTo>
                    <a:pt x="960" y="840"/>
                  </a:lnTo>
                  <a:lnTo>
                    <a:pt x="309" y="2260"/>
                  </a:lnTo>
                  <a:lnTo>
                    <a:pt x="0" y="2051"/>
                  </a:lnTo>
                  <a:lnTo>
                    <a:pt x="0" y="0"/>
                  </a:lnTo>
                  <a:close/>
                </a:path>
              </a:pathLst>
            </a:custGeom>
            <a:solidFill>
              <a:srgbClr val="5D5E5E">
                <a:alpha val="897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0" name="Freeform 4">
              <a:extLst>
                <a:ext uri="{FF2B5EF4-FFF2-40B4-BE49-F238E27FC236}">
                  <a16:creationId xmlns:a16="http://schemas.microsoft.com/office/drawing/2014/main" id="{C7CEE63C-0700-48D6-93AF-A490585D69F4}"/>
                </a:ext>
              </a:extLst>
            </p:cNvPr>
            <p:cNvSpPr>
              <a:spLocks/>
            </p:cNvSpPr>
            <p:nvPr/>
          </p:nvSpPr>
          <p:spPr bwMode="auto">
            <a:xfrm>
              <a:off x="308" y="13299"/>
              <a:ext cx="1979" cy="2541"/>
            </a:xfrm>
            <a:custGeom>
              <a:avLst/>
              <a:gdLst>
                <a:gd name="T0" fmla="+- 0 960 309"/>
                <a:gd name="T1" fmla="*/ T0 w 1979"/>
                <a:gd name="T2" fmla="+- 0 13300 13300"/>
                <a:gd name="T3" fmla="*/ 13300 h 2541"/>
                <a:gd name="T4" fmla="+- 0 2268 309"/>
                <a:gd name="T5" fmla="*/ T4 w 1979"/>
                <a:gd name="T6" fmla="+- 0 14443 13300"/>
                <a:gd name="T7" fmla="*/ 14443 h 2541"/>
                <a:gd name="T8" fmla="+- 0 2287 309"/>
                <a:gd name="T9" fmla="*/ T8 w 1979"/>
                <a:gd name="T10" fmla="+- 0 15840 13300"/>
                <a:gd name="T11" fmla="*/ 15840 h 2541"/>
                <a:gd name="T12" fmla="+- 0 1970 309"/>
                <a:gd name="T13" fmla="*/ T12 w 1979"/>
                <a:gd name="T14" fmla="+- 0 15840 13300"/>
                <a:gd name="T15" fmla="*/ 15840 h 2541"/>
                <a:gd name="T16" fmla="+- 0 309 309"/>
                <a:gd name="T17" fmla="*/ T16 w 1979"/>
                <a:gd name="T18" fmla="+- 0 14720 13300"/>
                <a:gd name="T19" fmla="*/ 14720 h 2541"/>
                <a:gd name="T20" fmla="+- 0 960 309"/>
                <a:gd name="T21" fmla="*/ T20 w 1979"/>
                <a:gd name="T22" fmla="+- 0 13300 13300"/>
                <a:gd name="T23" fmla="*/ 13300 h 2541"/>
              </a:gdLst>
              <a:ahLst/>
              <a:cxnLst>
                <a:cxn ang="0">
                  <a:pos x="T1" y="T3"/>
                </a:cxn>
                <a:cxn ang="0">
                  <a:pos x="T5" y="T7"/>
                </a:cxn>
                <a:cxn ang="0">
                  <a:pos x="T9" y="T11"/>
                </a:cxn>
                <a:cxn ang="0">
                  <a:pos x="T13" y="T15"/>
                </a:cxn>
                <a:cxn ang="0">
                  <a:pos x="T17" y="T19"/>
                </a:cxn>
                <a:cxn ang="0">
                  <a:pos x="T21" y="T23"/>
                </a:cxn>
              </a:cxnLst>
              <a:rect l="0" t="0" r="r" b="b"/>
              <a:pathLst>
                <a:path w="1979" h="2541">
                  <a:moveTo>
                    <a:pt x="651" y="0"/>
                  </a:moveTo>
                  <a:lnTo>
                    <a:pt x="1959" y="1143"/>
                  </a:lnTo>
                  <a:lnTo>
                    <a:pt x="1978" y="2540"/>
                  </a:lnTo>
                  <a:lnTo>
                    <a:pt x="1661" y="2540"/>
                  </a:lnTo>
                  <a:lnTo>
                    <a:pt x="0" y="1420"/>
                  </a:lnTo>
                  <a:lnTo>
                    <a:pt x="651" y="0"/>
                  </a:lnTo>
                  <a:close/>
                </a:path>
              </a:pathLst>
            </a:custGeom>
            <a:solidFill>
              <a:srgbClr val="5D5E5E">
                <a:alpha val="748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1" name="Freeform 5">
              <a:extLst>
                <a:ext uri="{FF2B5EF4-FFF2-40B4-BE49-F238E27FC236}">
                  <a16:creationId xmlns:a16="http://schemas.microsoft.com/office/drawing/2014/main" id="{49F5A201-B95A-4DF9-A720-0369F409B666}"/>
                </a:ext>
              </a:extLst>
            </p:cNvPr>
            <p:cNvSpPr>
              <a:spLocks/>
            </p:cNvSpPr>
            <p:nvPr/>
          </p:nvSpPr>
          <p:spPr bwMode="auto">
            <a:xfrm>
              <a:off x="0" y="14719"/>
              <a:ext cx="1970" cy="1121"/>
            </a:xfrm>
            <a:custGeom>
              <a:avLst/>
              <a:gdLst>
                <a:gd name="T0" fmla="*/ 309 w 1970"/>
                <a:gd name="T1" fmla="+- 0 14720 14720"/>
                <a:gd name="T2" fmla="*/ 14720 h 1121"/>
                <a:gd name="T3" fmla="*/ 1970 w 1970"/>
                <a:gd name="T4" fmla="+- 0 15840 14720"/>
                <a:gd name="T5" fmla="*/ 15840 h 1121"/>
                <a:gd name="T6" fmla="*/ 0 w 1970"/>
                <a:gd name="T7" fmla="+- 0 15840 14720"/>
                <a:gd name="T8" fmla="*/ 15840 h 1121"/>
                <a:gd name="T9" fmla="*/ 0 w 1970"/>
                <a:gd name="T10" fmla="+- 0 15392 14720"/>
                <a:gd name="T11" fmla="*/ 15392 h 1121"/>
                <a:gd name="T12" fmla="*/ 309 w 1970"/>
                <a:gd name="T13" fmla="+- 0 14720 14720"/>
                <a:gd name="T14" fmla="*/ 14720 h 1121"/>
              </a:gdLst>
              <a:ahLst/>
              <a:cxnLst>
                <a:cxn ang="0">
                  <a:pos x="T0" y="T2"/>
                </a:cxn>
                <a:cxn ang="0">
                  <a:pos x="T3" y="T5"/>
                </a:cxn>
                <a:cxn ang="0">
                  <a:pos x="T6" y="T8"/>
                </a:cxn>
                <a:cxn ang="0">
                  <a:pos x="T9" y="T11"/>
                </a:cxn>
                <a:cxn ang="0">
                  <a:pos x="T12" y="T14"/>
                </a:cxn>
              </a:cxnLst>
              <a:rect l="0" t="0" r="r" b="b"/>
              <a:pathLst>
                <a:path w="1970" h="1121">
                  <a:moveTo>
                    <a:pt x="309" y="0"/>
                  </a:moveTo>
                  <a:lnTo>
                    <a:pt x="1970" y="1120"/>
                  </a:lnTo>
                  <a:lnTo>
                    <a:pt x="0" y="1120"/>
                  </a:lnTo>
                  <a:lnTo>
                    <a:pt x="0" y="672"/>
                  </a:lnTo>
                  <a:lnTo>
                    <a:pt x="309" y="0"/>
                  </a:lnTo>
                  <a:close/>
                </a:path>
              </a:pathLst>
            </a:custGeom>
            <a:solidFill>
              <a:srgbClr val="5D5E5E">
                <a:alpha val="497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2" name="Freeform 6">
              <a:extLst>
                <a:ext uri="{FF2B5EF4-FFF2-40B4-BE49-F238E27FC236}">
                  <a16:creationId xmlns:a16="http://schemas.microsoft.com/office/drawing/2014/main" id="{5088F958-662A-447A-A11D-463727FA44CF}"/>
                </a:ext>
              </a:extLst>
            </p:cNvPr>
            <p:cNvSpPr>
              <a:spLocks/>
            </p:cNvSpPr>
            <p:nvPr/>
          </p:nvSpPr>
          <p:spPr bwMode="auto">
            <a:xfrm>
              <a:off x="0" y="14719"/>
              <a:ext cx="1970" cy="1121"/>
            </a:xfrm>
            <a:custGeom>
              <a:avLst/>
              <a:gdLst>
                <a:gd name="T0" fmla="*/ 309 w 1970"/>
                <a:gd name="T1" fmla="+- 0 14720 14720"/>
                <a:gd name="T2" fmla="*/ 14720 h 1121"/>
                <a:gd name="T3" fmla="*/ 1970 w 1970"/>
                <a:gd name="T4" fmla="+- 0 15840 14720"/>
                <a:gd name="T5" fmla="*/ 15840 h 1121"/>
                <a:gd name="T6" fmla="*/ 0 w 1970"/>
                <a:gd name="T7" fmla="+- 0 15840 14720"/>
                <a:gd name="T8" fmla="*/ 15840 h 1121"/>
                <a:gd name="T9" fmla="*/ 0 w 1970"/>
                <a:gd name="T10" fmla="+- 0 15392 14720"/>
                <a:gd name="T11" fmla="*/ 15392 h 1121"/>
                <a:gd name="T12" fmla="*/ 309 w 1970"/>
                <a:gd name="T13" fmla="+- 0 14720 14720"/>
                <a:gd name="T14" fmla="*/ 14720 h 1121"/>
              </a:gdLst>
              <a:ahLst/>
              <a:cxnLst>
                <a:cxn ang="0">
                  <a:pos x="T0" y="T2"/>
                </a:cxn>
                <a:cxn ang="0">
                  <a:pos x="T3" y="T5"/>
                </a:cxn>
                <a:cxn ang="0">
                  <a:pos x="T6" y="T8"/>
                </a:cxn>
                <a:cxn ang="0">
                  <a:pos x="T9" y="T11"/>
                </a:cxn>
                <a:cxn ang="0">
                  <a:pos x="T12" y="T14"/>
                </a:cxn>
              </a:cxnLst>
              <a:rect l="0" t="0" r="r" b="b"/>
              <a:pathLst>
                <a:path w="1970" h="1121">
                  <a:moveTo>
                    <a:pt x="309" y="0"/>
                  </a:moveTo>
                  <a:lnTo>
                    <a:pt x="1970" y="1120"/>
                  </a:lnTo>
                  <a:lnTo>
                    <a:pt x="0" y="1120"/>
                  </a:lnTo>
                  <a:lnTo>
                    <a:pt x="0" y="672"/>
                  </a:lnTo>
                  <a:lnTo>
                    <a:pt x="309" y="0"/>
                  </a:lnTo>
                  <a:close/>
                </a:path>
              </a:pathLst>
            </a:custGeom>
            <a:solidFill>
              <a:srgbClr val="29AAE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3" name="Freeform 7">
              <a:extLst>
                <a:ext uri="{FF2B5EF4-FFF2-40B4-BE49-F238E27FC236}">
                  <a16:creationId xmlns:a16="http://schemas.microsoft.com/office/drawing/2014/main" id="{C1A2FF28-8C3F-460B-A10F-7019276ECF4E}"/>
                </a:ext>
              </a:extLst>
            </p:cNvPr>
            <p:cNvSpPr>
              <a:spLocks/>
            </p:cNvSpPr>
            <p:nvPr/>
          </p:nvSpPr>
          <p:spPr bwMode="auto">
            <a:xfrm>
              <a:off x="0" y="14511"/>
              <a:ext cx="309" cy="881"/>
            </a:xfrm>
            <a:custGeom>
              <a:avLst/>
              <a:gdLst>
                <a:gd name="T0" fmla="*/ 0 w 309"/>
                <a:gd name="T1" fmla="+- 0 14511 14511"/>
                <a:gd name="T2" fmla="*/ 14511 h 881"/>
                <a:gd name="T3" fmla="*/ 309 w 309"/>
                <a:gd name="T4" fmla="+- 0 14720 14511"/>
                <a:gd name="T5" fmla="*/ 14720 h 881"/>
                <a:gd name="T6" fmla="*/ 0 w 309"/>
                <a:gd name="T7" fmla="+- 0 15392 14511"/>
                <a:gd name="T8" fmla="*/ 15392 h 881"/>
                <a:gd name="T9" fmla="*/ 0 w 309"/>
                <a:gd name="T10" fmla="+- 0 14511 14511"/>
                <a:gd name="T11" fmla="*/ 14511 h 881"/>
              </a:gdLst>
              <a:ahLst/>
              <a:cxnLst>
                <a:cxn ang="0">
                  <a:pos x="T0" y="T2"/>
                </a:cxn>
                <a:cxn ang="0">
                  <a:pos x="T3" y="T5"/>
                </a:cxn>
                <a:cxn ang="0">
                  <a:pos x="T6" y="T8"/>
                </a:cxn>
                <a:cxn ang="0">
                  <a:pos x="T9" y="T11"/>
                </a:cxn>
              </a:cxnLst>
              <a:rect l="0" t="0" r="r" b="b"/>
              <a:pathLst>
                <a:path w="309" h="881">
                  <a:moveTo>
                    <a:pt x="0" y="0"/>
                  </a:moveTo>
                  <a:lnTo>
                    <a:pt x="309" y="209"/>
                  </a:lnTo>
                  <a:lnTo>
                    <a:pt x="0" y="881"/>
                  </a:lnTo>
                  <a:lnTo>
                    <a:pt x="0" y="0"/>
                  </a:lnTo>
                  <a:close/>
                </a:path>
              </a:pathLst>
            </a:custGeom>
            <a:solidFill>
              <a:srgbClr val="5D5E5E">
                <a:alpha val="698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grpSp>
      <p:grpSp>
        <p:nvGrpSpPr>
          <p:cNvPr id="14" name="Group 13">
            <a:extLst>
              <a:ext uri="{FF2B5EF4-FFF2-40B4-BE49-F238E27FC236}">
                <a16:creationId xmlns:a16="http://schemas.microsoft.com/office/drawing/2014/main" id="{D345B3DF-B803-4661-AB02-71D0E765C845}"/>
              </a:ext>
            </a:extLst>
          </p:cNvPr>
          <p:cNvGrpSpPr>
            <a:grpSpLocks/>
          </p:cNvGrpSpPr>
          <p:nvPr/>
        </p:nvGrpSpPr>
        <p:grpSpPr bwMode="auto">
          <a:xfrm>
            <a:off x="7808614" y="0"/>
            <a:ext cx="1335386" cy="1144588"/>
            <a:chOff x="7046" y="0"/>
            <a:chExt cx="5194" cy="4541"/>
          </a:xfrm>
        </p:grpSpPr>
        <p:sp>
          <p:nvSpPr>
            <p:cNvPr id="15" name="Freeform 9">
              <a:extLst>
                <a:ext uri="{FF2B5EF4-FFF2-40B4-BE49-F238E27FC236}">
                  <a16:creationId xmlns:a16="http://schemas.microsoft.com/office/drawing/2014/main" id="{4B5FCCA8-3326-420D-B59D-87EB9079BEDF}"/>
                </a:ext>
              </a:extLst>
            </p:cNvPr>
            <p:cNvSpPr>
              <a:spLocks/>
            </p:cNvSpPr>
            <p:nvPr/>
          </p:nvSpPr>
          <p:spPr bwMode="auto">
            <a:xfrm>
              <a:off x="10400" y="0"/>
              <a:ext cx="1700" cy="750"/>
            </a:xfrm>
            <a:custGeom>
              <a:avLst/>
              <a:gdLst>
                <a:gd name="T0" fmla="+- 0 10401 10401"/>
                <a:gd name="T1" fmla="*/ T0 w 1700"/>
                <a:gd name="T2" fmla="*/ 0 h 750"/>
                <a:gd name="T3" fmla="+- 0 12100 10401"/>
                <a:gd name="T4" fmla="*/ T3 w 1700"/>
                <a:gd name="T5" fmla="*/ 0 h 750"/>
                <a:gd name="T6" fmla="+- 0 10690 10401"/>
                <a:gd name="T7" fmla="*/ T6 w 1700"/>
                <a:gd name="T8" fmla="*/ 749 h 750"/>
                <a:gd name="T9" fmla="+- 0 10401 10401"/>
                <a:gd name="T10" fmla="*/ T9 w 1700"/>
                <a:gd name="T11" fmla="*/ 0 h 750"/>
              </a:gdLst>
              <a:ahLst/>
              <a:cxnLst>
                <a:cxn ang="0">
                  <a:pos x="T1" y="T2"/>
                </a:cxn>
                <a:cxn ang="0">
                  <a:pos x="T4" y="T5"/>
                </a:cxn>
                <a:cxn ang="0">
                  <a:pos x="T7" y="T8"/>
                </a:cxn>
                <a:cxn ang="0">
                  <a:pos x="T10" y="T11"/>
                </a:cxn>
              </a:cxnLst>
              <a:rect l="0" t="0" r="r" b="b"/>
              <a:pathLst>
                <a:path w="1700" h="750">
                  <a:moveTo>
                    <a:pt x="0" y="0"/>
                  </a:moveTo>
                  <a:lnTo>
                    <a:pt x="1699" y="0"/>
                  </a:lnTo>
                  <a:lnTo>
                    <a:pt x="289" y="749"/>
                  </a:lnTo>
                  <a:lnTo>
                    <a:pt x="0" y="0"/>
                  </a:lnTo>
                  <a:close/>
                </a:path>
              </a:pathLst>
            </a:custGeom>
            <a:solidFill>
              <a:srgbClr val="5D5E5E">
                <a:alpha val="497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6" name="Freeform 10">
              <a:extLst>
                <a:ext uri="{FF2B5EF4-FFF2-40B4-BE49-F238E27FC236}">
                  <a16:creationId xmlns:a16="http://schemas.microsoft.com/office/drawing/2014/main" id="{13C5FE59-7A9C-446A-902F-2ABB4C4D931D}"/>
                </a:ext>
              </a:extLst>
            </p:cNvPr>
            <p:cNvSpPr>
              <a:spLocks/>
            </p:cNvSpPr>
            <p:nvPr/>
          </p:nvSpPr>
          <p:spPr bwMode="auto">
            <a:xfrm>
              <a:off x="10400" y="0"/>
              <a:ext cx="1700" cy="750"/>
            </a:xfrm>
            <a:custGeom>
              <a:avLst/>
              <a:gdLst>
                <a:gd name="T0" fmla="+- 0 10401 10401"/>
                <a:gd name="T1" fmla="*/ T0 w 1700"/>
                <a:gd name="T2" fmla="*/ 0 h 750"/>
                <a:gd name="T3" fmla="+- 0 12100 10401"/>
                <a:gd name="T4" fmla="*/ T3 w 1700"/>
                <a:gd name="T5" fmla="*/ 0 h 750"/>
                <a:gd name="T6" fmla="+- 0 10690 10401"/>
                <a:gd name="T7" fmla="*/ T6 w 1700"/>
                <a:gd name="T8" fmla="*/ 749 h 750"/>
                <a:gd name="T9" fmla="+- 0 10401 10401"/>
                <a:gd name="T10" fmla="*/ T9 w 1700"/>
                <a:gd name="T11" fmla="*/ 0 h 750"/>
              </a:gdLst>
              <a:ahLst/>
              <a:cxnLst>
                <a:cxn ang="0">
                  <a:pos x="T1" y="T2"/>
                </a:cxn>
                <a:cxn ang="0">
                  <a:pos x="T4" y="T5"/>
                </a:cxn>
                <a:cxn ang="0">
                  <a:pos x="T7" y="T8"/>
                </a:cxn>
                <a:cxn ang="0">
                  <a:pos x="T10" y="T11"/>
                </a:cxn>
              </a:cxnLst>
              <a:rect l="0" t="0" r="r" b="b"/>
              <a:pathLst>
                <a:path w="1700" h="750">
                  <a:moveTo>
                    <a:pt x="0" y="0"/>
                  </a:moveTo>
                  <a:lnTo>
                    <a:pt x="1699" y="0"/>
                  </a:lnTo>
                  <a:lnTo>
                    <a:pt x="289" y="749"/>
                  </a:lnTo>
                  <a:lnTo>
                    <a:pt x="0" y="0"/>
                  </a:lnTo>
                  <a:close/>
                </a:path>
              </a:pathLst>
            </a:custGeom>
            <a:solidFill>
              <a:srgbClr val="29AAE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7" name="Freeform 11">
              <a:extLst>
                <a:ext uri="{FF2B5EF4-FFF2-40B4-BE49-F238E27FC236}">
                  <a16:creationId xmlns:a16="http://schemas.microsoft.com/office/drawing/2014/main" id="{B175F875-C333-41E4-8D58-91BA17DF7BDA}"/>
                </a:ext>
              </a:extLst>
            </p:cNvPr>
            <p:cNvSpPr>
              <a:spLocks/>
            </p:cNvSpPr>
            <p:nvPr/>
          </p:nvSpPr>
          <p:spPr bwMode="auto">
            <a:xfrm>
              <a:off x="8956" y="0"/>
              <a:ext cx="3284" cy="4541"/>
            </a:xfrm>
            <a:custGeom>
              <a:avLst/>
              <a:gdLst>
                <a:gd name="T0" fmla="+- 0 12240 8957"/>
                <a:gd name="T1" fmla="*/ T0 w 3284"/>
                <a:gd name="T2" fmla="*/ 0 h 4541"/>
                <a:gd name="T3" fmla="+- 0 12100 8957"/>
                <a:gd name="T4" fmla="*/ T3 w 3284"/>
                <a:gd name="T5" fmla="*/ 0 h 4541"/>
                <a:gd name="T6" fmla="+- 0 10690 8957"/>
                <a:gd name="T7" fmla="*/ T6 w 3284"/>
                <a:gd name="T8" fmla="*/ 749 h 4541"/>
                <a:gd name="T9" fmla="+- 0 8957 8957"/>
                <a:gd name="T10" fmla="*/ T9 w 3284"/>
                <a:gd name="T11" fmla="*/ 1670 h 4541"/>
                <a:gd name="T12" fmla="+- 0 12113 8957"/>
                <a:gd name="T13" fmla="*/ T12 w 3284"/>
                <a:gd name="T14" fmla="*/ 4430 h 4541"/>
                <a:gd name="T15" fmla="+- 0 12240 8957"/>
                <a:gd name="T16" fmla="*/ T15 w 3284"/>
                <a:gd name="T17" fmla="*/ 4541 h 4541"/>
                <a:gd name="T18" fmla="+- 0 12240 8957"/>
                <a:gd name="T19" fmla="*/ T18 w 3284"/>
                <a:gd name="T20" fmla="*/ 0 h 4541"/>
              </a:gdLst>
              <a:ahLst/>
              <a:cxnLst>
                <a:cxn ang="0">
                  <a:pos x="T1" y="T2"/>
                </a:cxn>
                <a:cxn ang="0">
                  <a:pos x="T4" y="T5"/>
                </a:cxn>
                <a:cxn ang="0">
                  <a:pos x="T7" y="T8"/>
                </a:cxn>
                <a:cxn ang="0">
                  <a:pos x="T10" y="T11"/>
                </a:cxn>
                <a:cxn ang="0">
                  <a:pos x="T13" y="T14"/>
                </a:cxn>
                <a:cxn ang="0">
                  <a:pos x="T16" y="T17"/>
                </a:cxn>
                <a:cxn ang="0">
                  <a:pos x="T19" y="T20"/>
                </a:cxn>
              </a:cxnLst>
              <a:rect l="0" t="0" r="r" b="b"/>
              <a:pathLst>
                <a:path w="3284" h="4541">
                  <a:moveTo>
                    <a:pt x="3283" y="0"/>
                  </a:moveTo>
                  <a:lnTo>
                    <a:pt x="3143" y="0"/>
                  </a:lnTo>
                  <a:lnTo>
                    <a:pt x="1733" y="749"/>
                  </a:lnTo>
                  <a:lnTo>
                    <a:pt x="0" y="1670"/>
                  </a:lnTo>
                  <a:lnTo>
                    <a:pt x="3156" y="4430"/>
                  </a:lnTo>
                  <a:lnTo>
                    <a:pt x="3283" y="4541"/>
                  </a:lnTo>
                  <a:lnTo>
                    <a:pt x="3283" y="0"/>
                  </a:lnTo>
                  <a:close/>
                </a:path>
              </a:pathLst>
            </a:custGeom>
            <a:solidFill>
              <a:srgbClr val="29AAE2">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8" name="Freeform 12">
              <a:extLst>
                <a:ext uri="{FF2B5EF4-FFF2-40B4-BE49-F238E27FC236}">
                  <a16:creationId xmlns:a16="http://schemas.microsoft.com/office/drawing/2014/main" id="{5CAFB425-5FC2-48A6-933B-247A4DD72B18}"/>
                </a:ext>
              </a:extLst>
            </p:cNvPr>
            <p:cNvSpPr>
              <a:spLocks/>
            </p:cNvSpPr>
            <p:nvPr/>
          </p:nvSpPr>
          <p:spPr bwMode="auto">
            <a:xfrm>
              <a:off x="8956" y="749"/>
              <a:ext cx="3157" cy="3681"/>
            </a:xfrm>
            <a:custGeom>
              <a:avLst/>
              <a:gdLst>
                <a:gd name="T0" fmla="+- 0 8957 8957"/>
                <a:gd name="T1" fmla="*/ T0 w 3157"/>
                <a:gd name="T2" fmla="+- 0 1670 749"/>
                <a:gd name="T3" fmla="*/ 1670 h 3681"/>
                <a:gd name="T4" fmla="+- 0 10690 8957"/>
                <a:gd name="T5" fmla="*/ T4 w 3157"/>
                <a:gd name="T6" fmla="+- 0 749 749"/>
                <a:gd name="T7" fmla="*/ 749 h 3681"/>
                <a:gd name="T8" fmla="+- 0 12113 8957"/>
                <a:gd name="T9" fmla="*/ T8 w 3157"/>
                <a:gd name="T10" fmla="+- 0 4430 749"/>
                <a:gd name="T11" fmla="*/ 4430 h 3681"/>
                <a:gd name="T12" fmla="+- 0 8957 8957"/>
                <a:gd name="T13" fmla="*/ T12 w 3157"/>
                <a:gd name="T14" fmla="+- 0 1670 749"/>
                <a:gd name="T15" fmla="*/ 1670 h 3681"/>
              </a:gdLst>
              <a:ahLst/>
              <a:cxnLst>
                <a:cxn ang="0">
                  <a:pos x="T1" y="T3"/>
                </a:cxn>
                <a:cxn ang="0">
                  <a:pos x="T5" y="T7"/>
                </a:cxn>
                <a:cxn ang="0">
                  <a:pos x="T9" y="T11"/>
                </a:cxn>
                <a:cxn ang="0">
                  <a:pos x="T13" y="T15"/>
                </a:cxn>
              </a:cxnLst>
              <a:rect l="0" t="0" r="r" b="b"/>
              <a:pathLst>
                <a:path w="3157" h="3681">
                  <a:moveTo>
                    <a:pt x="0" y="921"/>
                  </a:moveTo>
                  <a:lnTo>
                    <a:pt x="1733" y="0"/>
                  </a:lnTo>
                  <a:lnTo>
                    <a:pt x="3156" y="3681"/>
                  </a:lnTo>
                  <a:lnTo>
                    <a:pt x="0" y="921"/>
                  </a:lnTo>
                  <a:close/>
                </a:path>
              </a:pathLst>
            </a:custGeom>
            <a:solidFill>
              <a:srgbClr val="5D5E5E">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9" name="Freeform 13">
              <a:extLst>
                <a:ext uri="{FF2B5EF4-FFF2-40B4-BE49-F238E27FC236}">
                  <a16:creationId xmlns:a16="http://schemas.microsoft.com/office/drawing/2014/main" id="{0415E531-F441-48AE-B756-77445B44E3A5}"/>
                </a:ext>
              </a:extLst>
            </p:cNvPr>
            <p:cNvSpPr>
              <a:spLocks/>
            </p:cNvSpPr>
            <p:nvPr/>
          </p:nvSpPr>
          <p:spPr bwMode="auto">
            <a:xfrm>
              <a:off x="8397" y="0"/>
              <a:ext cx="2293" cy="1671"/>
            </a:xfrm>
            <a:custGeom>
              <a:avLst/>
              <a:gdLst>
                <a:gd name="T0" fmla="+- 0 8940 8398"/>
                <a:gd name="T1" fmla="*/ T0 w 2293"/>
                <a:gd name="T2" fmla="*/ 0 h 1671"/>
                <a:gd name="T3" fmla="+- 0 10401 8398"/>
                <a:gd name="T4" fmla="*/ T3 w 2293"/>
                <a:gd name="T5" fmla="*/ 0 h 1671"/>
                <a:gd name="T6" fmla="+- 0 10690 8398"/>
                <a:gd name="T7" fmla="*/ T6 w 2293"/>
                <a:gd name="T8" fmla="*/ 749 h 1671"/>
                <a:gd name="T9" fmla="+- 0 8957 8398"/>
                <a:gd name="T10" fmla="*/ T9 w 2293"/>
                <a:gd name="T11" fmla="*/ 1670 h 1671"/>
                <a:gd name="T12" fmla="+- 0 8398 8398"/>
                <a:gd name="T13" fmla="*/ T12 w 2293"/>
                <a:gd name="T14" fmla="*/ 1181 h 1671"/>
                <a:gd name="T15" fmla="+- 0 8940 8398"/>
                <a:gd name="T16" fmla="*/ T15 w 2293"/>
                <a:gd name="T17" fmla="*/ 0 h 1671"/>
              </a:gdLst>
              <a:ahLst/>
              <a:cxnLst>
                <a:cxn ang="0">
                  <a:pos x="T1" y="T2"/>
                </a:cxn>
                <a:cxn ang="0">
                  <a:pos x="T4" y="T5"/>
                </a:cxn>
                <a:cxn ang="0">
                  <a:pos x="T7" y="T8"/>
                </a:cxn>
                <a:cxn ang="0">
                  <a:pos x="T10" y="T11"/>
                </a:cxn>
                <a:cxn ang="0">
                  <a:pos x="T13" y="T14"/>
                </a:cxn>
                <a:cxn ang="0">
                  <a:pos x="T16" y="T17"/>
                </a:cxn>
              </a:cxnLst>
              <a:rect l="0" t="0" r="r" b="b"/>
              <a:pathLst>
                <a:path w="2293" h="1671">
                  <a:moveTo>
                    <a:pt x="542" y="0"/>
                  </a:moveTo>
                  <a:lnTo>
                    <a:pt x="2003" y="0"/>
                  </a:lnTo>
                  <a:lnTo>
                    <a:pt x="2292" y="749"/>
                  </a:lnTo>
                  <a:lnTo>
                    <a:pt x="559" y="1670"/>
                  </a:lnTo>
                  <a:lnTo>
                    <a:pt x="0" y="1181"/>
                  </a:lnTo>
                  <a:lnTo>
                    <a:pt x="542" y="0"/>
                  </a:lnTo>
                  <a:close/>
                </a:path>
              </a:pathLst>
            </a:custGeom>
            <a:solidFill>
              <a:srgbClr val="29AAE2">
                <a:alpha val="698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20" name="Freeform 14">
              <a:extLst>
                <a:ext uri="{FF2B5EF4-FFF2-40B4-BE49-F238E27FC236}">
                  <a16:creationId xmlns:a16="http://schemas.microsoft.com/office/drawing/2014/main" id="{DF701EFD-0C58-44D9-9F78-9DF21CB0B9FB}"/>
                </a:ext>
              </a:extLst>
            </p:cNvPr>
            <p:cNvSpPr>
              <a:spLocks/>
            </p:cNvSpPr>
            <p:nvPr/>
          </p:nvSpPr>
          <p:spPr bwMode="auto">
            <a:xfrm>
              <a:off x="8397" y="0"/>
              <a:ext cx="2293" cy="1671"/>
            </a:xfrm>
            <a:custGeom>
              <a:avLst/>
              <a:gdLst>
                <a:gd name="T0" fmla="+- 0 8940 8398"/>
                <a:gd name="T1" fmla="*/ T0 w 2293"/>
                <a:gd name="T2" fmla="*/ 0 h 1671"/>
                <a:gd name="T3" fmla="+- 0 10401 8398"/>
                <a:gd name="T4" fmla="*/ T3 w 2293"/>
                <a:gd name="T5" fmla="*/ 0 h 1671"/>
                <a:gd name="T6" fmla="+- 0 10690 8398"/>
                <a:gd name="T7" fmla="*/ T6 w 2293"/>
                <a:gd name="T8" fmla="*/ 749 h 1671"/>
                <a:gd name="T9" fmla="+- 0 8957 8398"/>
                <a:gd name="T10" fmla="*/ T9 w 2293"/>
                <a:gd name="T11" fmla="*/ 1670 h 1671"/>
                <a:gd name="T12" fmla="+- 0 8398 8398"/>
                <a:gd name="T13" fmla="*/ T12 w 2293"/>
                <a:gd name="T14" fmla="*/ 1181 h 1671"/>
                <a:gd name="T15" fmla="+- 0 8940 8398"/>
                <a:gd name="T16" fmla="*/ T15 w 2293"/>
                <a:gd name="T17" fmla="*/ 0 h 1671"/>
              </a:gdLst>
              <a:ahLst/>
              <a:cxnLst>
                <a:cxn ang="0">
                  <a:pos x="T1" y="T2"/>
                </a:cxn>
                <a:cxn ang="0">
                  <a:pos x="T4" y="T5"/>
                </a:cxn>
                <a:cxn ang="0">
                  <a:pos x="T7" y="T8"/>
                </a:cxn>
                <a:cxn ang="0">
                  <a:pos x="T10" y="T11"/>
                </a:cxn>
                <a:cxn ang="0">
                  <a:pos x="T13" y="T14"/>
                </a:cxn>
                <a:cxn ang="0">
                  <a:pos x="T16" y="T17"/>
                </a:cxn>
              </a:cxnLst>
              <a:rect l="0" t="0" r="r" b="b"/>
              <a:pathLst>
                <a:path w="2293" h="1671">
                  <a:moveTo>
                    <a:pt x="542" y="0"/>
                  </a:moveTo>
                  <a:lnTo>
                    <a:pt x="2003" y="0"/>
                  </a:lnTo>
                  <a:lnTo>
                    <a:pt x="2292" y="749"/>
                  </a:lnTo>
                  <a:lnTo>
                    <a:pt x="559" y="1670"/>
                  </a:lnTo>
                  <a:lnTo>
                    <a:pt x="0" y="1181"/>
                  </a:lnTo>
                  <a:lnTo>
                    <a:pt x="542" y="0"/>
                  </a:lnTo>
                  <a:close/>
                </a:path>
              </a:pathLst>
            </a:custGeom>
            <a:solidFill>
              <a:srgbClr val="5D5E5E">
                <a:alpha val="698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21" name="Freeform 15">
              <a:extLst>
                <a:ext uri="{FF2B5EF4-FFF2-40B4-BE49-F238E27FC236}">
                  <a16:creationId xmlns:a16="http://schemas.microsoft.com/office/drawing/2014/main" id="{9FBB1FA0-A2EE-44D4-A4DB-8250141042B3}"/>
                </a:ext>
              </a:extLst>
            </p:cNvPr>
            <p:cNvSpPr>
              <a:spLocks/>
            </p:cNvSpPr>
            <p:nvPr/>
          </p:nvSpPr>
          <p:spPr bwMode="auto">
            <a:xfrm>
              <a:off x="7046" y="0"/>
              <a:ext cx="1894" cy="1182"/>
            </a:xfrm>
            <a:custGeom>
              <a:avLst/>
              <a:gdLst>
                <a:gd name="T0" fmla="+- 0 7046 7046"/>
                <a:gd name="T1" fmla="*/ T0 w 1894"/>
                <a:gd name="T2" fmla="*/ 0 h 1182"/>
                <a:gd name="T3" fmla="+- 0 8940 7046"/>
                <a:gd name="T4" fmla="*/ T3 w 1894"/>
                <a:gd name="T5" fmla="*/ 0 h 1182"/>
                <a:gd name="T6" fmla="+- 0 8398 7046"/>
                <a:gd name="T7" fmla="*/ T6 w 1894"/>
                <a:gd name="T8" fmla="*/ 1181 h 1182"/>
                <a:gd name="T9" fmla="+- 0 7046 7046"/>
                <a:gd name="T10" fmla="*/ T9 w 1894"/>
                <a:gd name="T11" fmla="*/ 0 h 1182"/>
              </a:gdLst>
              <a:ahLst/>
              <a:cxnLst>
                <a:cxn ang="0">
                  <a:pos x="T1" y="T2"/>
                </a:cxn>
                <a:cxn ang="0">
                  <a:pos x="T4" y="T5"/>
                </a:cxn>
                <a:cxn ang="0">
                  <a:pos x="T7" y="T8"/>
                </a:cxn>
                <a:cxn ang="0">
                  <a:pos x="T10" y="T11"/>
                </a:cxn>
              </a:cxnLst>
              <a:rect l="0" t="0" r="r" b="b"/>
              <a:pathLst>
                <a:path w="1894" h="1182">
                  <a:moveTo>
                    <a:pt x="0" y="0"/>
                  </a:moveTo>
                  <a:lnTo>
                    <a:pt x="1894" y="0"/>
                  </a:lnTo>
                  <a:lnTo>
                    <a:pt x="1352" y="1181"/>
                  </a:lnTo>
                  <a:lnTo>
                    <a:pt x="0" y="0"/>
                  </a:lnTo>
                  <a:close/>
                </a:path>
              </a:pathLst>
            </a:custGeom>
            <a:solidFill>
              <a:srgbClr val="5D5E5E">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grpSp>
      <p:sp>
        <p:nvSpPr>
          <p:cNvPr id="22" name="Slide Number Placeholder 4">
            <a:extLst>
              <a:ext uri="{FF2B5EF4-FFF2-40B4-BE49-F238E27FC236}">
                <a16:creationId xmlns:a16="http://schemas.microsoft.com/office/drawing/2014/main" id="{6D979684-5300-45FC-B5A5-0153E2C6B80C}"/>
              </a:ext>
            </a:extLst>
          </p:cNvPr>
          <p:cNvSpPr txBox="1">
            <a:spLocks/>
          </p:cNvSpPr>
          <p:nvPr userDrawn="1"/>
        </p:nvSpPr>
        <p:spPr>
          <a:xfrm>
            <a:off x="8634549" y="6146379"/>
            <a:ext cx="394213" cy="602765"/>
          </a:xfrm>
          <a:prstGeom prst="rect">
            <a:avLst/>
          </a:prstGeom>
        </p:spPr>
        <p:txBody>
          <a:bodyPr vert="horz" lIns="68580" tIns="34290" rIns="68580" bIns="34290" rtlCol="0" anchor="b"/>
          <a:lstStyle>
            <a:defPPr>
              <a:defRPr lang="en-US"/>
            </a:defPPr>
            <a:lvl1pPr marL="0" algn="r" defTabSz="457200" rtl="0" eaLnBrk="1" latinLnBrk="0" hangingPunct="1">
              <a:defRPr sz="12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A10A1-BB16-4369-81A0-4BD42DFD77F1}" type="slidenum">
              <a:rPr lang="en-US" sz="900" smtClean="0">
                <a:solidFill>
                  <a:srgbClr val="2AAAE2">
                    <a:alpha val="25000"/>
                  </a:srgbClr>
                </a:solidFill>
                <a:latin typeface="+mn-lt"/>
              </a:rPr>
              <a:pPr/>
              <a:t>‹#›</a:t>
            </a:fld>
            <a:endParaRPr lang="en-US" sz="900" dirty="0">
              <a:solidFill>
                <a:srgbClr val="2AAAE2">
                  <a:alpha val="25000"/>
                </a:srgbClr>
              </a:solidFill>
              <a:latin typeface="+mn-lt"/>
            </a:endParaRPr>
          </a:p>
        </p:txBody>
      </p:sp>
    </p:spTree>
    <p:extLst>
      <p:ext uri="{BB962C8B-B14F-4D97-AF65-F5344CB8AC3E}">
        <p14:creationId xmlns:p14="http://schemas.microsoft.com/office/powerpoint/2010/main" val="28261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A31D-C9B0-47C7-993D-13BAEFC86655}"/>
              </a:ext>
            </a:extLst>
          </p:cNvPr>
          <p:cNvSpPr>
            <a:spLocks noGrp="1"/>
          </p:cNvSpPr>
          <p:nvPr>
            <p:ph type="title"/>
          </p:nvPr>
        </p:nvSpPr>
        <p:spPr/>
        <p:txBody>
          <a:bodyPr>
            <a:normAutofit/>
          </a:bodyPr>
          <a:lstStyle>
            <a:lvl1pPr>
              <a:defRPr sz="30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5EE0F3D-26FD-4304-AD0C-41F4230D8706}"/>
              </a:ext>
            </a:extLst>
          </p:cNvPr>
          <p:cNvSpPr>
            <a:spLocks noGrp="1"/>
          </p:cNvSpPr>
          <p:nvPr>
            <p:ph idx="1"/>
          </p:nvPr>
        </p:nvSpPr>
        <p:spPr/>
        <p:txBody>
          <a:bodyPr/>
          <a:lstStyle>
            <a:lvl2pPr marL="514350" indent="-171450">
              <a:buClr>
                <a:srgbClr val="2AAAE2"/>
              </a:buClr>
              <a:buFont typeface="Wingdings" panose="05000000000000000000" pitchFamily="2" charset="2"/>
              <a:buChar char="§"/>
              <a:defRPr/>
            </a:lvl2pPr>
            <a:lvl3pPr marL="857250" indent="-171450">
              <a:buSzPct val="90000"/>
              <a:buFont typeface="Courier New" panose="02070309020205020404" pitchFamily="49" charset="0"/>
              <a:buChar char="o"/>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B574F0-2470-487C-8DE2-2E8F32281FA1}"/>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5" name="Footer Placeholder 4">
            <a:extLst>
              <a:ext uri="{FF2B5EF4-FFF2-40B4-BE49-F238E27FC236}">
                <a16:creationId xmlns:a16="http://schemas.microsoft.com/office/drawing/2014/main" id="{F3803ADF-8096-4FB1-84DF-0E1A04350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D2FD5-2982-482A-8EAA-81A695788585}"/>
              </a:ext>
            </a:extLst>
          </p:cNvPr>
          <p:cNvSpPr>
            <a:spLocks noGrp="1"/>
          </p:cNvSpPr>
          <p:nvPr>
            <p:ph type="sldNum" sz="quarter" idx="12"/>
          </p:nvPr>
        </p:nvSpPr>
        <p:spPr/>
        <p:txBody>
          <a:bodyPr/>
          <a:lstStyle/>
          <a:p>
            <a:fld id="{44386D3F-56F6-4BE9-99ED-AAFC72E15B3A}" type="slidenum">
              <a:rPr lang="en-US" smtClean="0"/>
              <a:t>‹#›</a:t>
            </a:fld>
            <a:endParaRPr lang="en-US"/>
          </a:p>
        </p:txBody>
      </p:sp>
      <p:grpSp>
        <p:nvGrpSpPr>
          <p:cNvPr id="7" name="Group 6">
            <a:extLst>
              <a:ext uri="{FF2B5EF4-FFF2-40B4-BE49-F238E27FC236}">
                <a16:creationId xmlns:a16="http://schemas.microsoft.com/office/drawing/2014/main" id="{24E93B10-0CB2-411A-A2FC-51B466D4901E}"/>
              </a:ext>
            </a:extLst>
          </p:cNvPr>
          <p:cNvGrpSpPr>
            <a:grpSpLocks/>
          </p:cNvGrpSpPr>
          <p:nvPr/>
        </p:nvGrpSpPr>
        <p:grpSpPr bwMode="auto">
          <a:xfrm>
            <a:off x="0" y="5376672"/>
            <a:ext cx="1152144" cy="1481329"/>
            <a:chOff x="0" y="12460"/>
            <a:chExt cx="3865" cy="3380"/>
          </a:xfrm>
        </p:grpSpPr>
        <p:sp>
          <p:nvSpPr>
            <p:cNvPr id="8" name="Freeform 2">
              <a:extLst>
                <a:ext uri="{FF2B5EF4-FFF2-40B4-BE49-F238E27FC236}">
                  <a16:creationId xmlns:a16="http://schemas.microsoft.com/office/drawing/2014/main" id="{867E12E5-9975-4BB2-B325-000DD84D7A5A}"/>
                </a:ext>
              </a:extLst>
            </p:cNvPr>
            <p:cNvSpPr>
              <a:spLocks/>
            </p:cNvSpPr>
            <p:nvPr/>
          </p:nvSpPr>
          <p:spPr bwMode="auto">
            <a:xfrm>
              <a:off x="2267" y="14443"/>
              <a:ext cx="1598" cy="1397"/>
            </a:xfrm>
            <a:custGeom>
              <a:avLst/>
              <a:gdLst>
                <a:gd name="T0" fmla="+- 0 2268 2268"/>
                <a:gd name="T1" fmla="*/ T0 w 1598"/>
                <a:gd name="T2" fmla="+- 0 14443 14443"/>
                <a:gd name="T3" fmla="*/ 14443 h 1397"/>
                <a:gd name="T4" fmla="+- 0 3866 2268"/>
                <a:gd name="T5" fmla="*/ T4 w 1598"/>
                <a:gd name="T6" fmla="+- 0 15840 14443"/>
                <a:gd name="T7" fmla="*/ 15840 h 1397"/>
                <a:gd name="T8" fmla="+- 0 2287 2268"/>
                <a:gd name="T9" fmla="*/ T8 w 1598"/>
                <a:gd name="T10" fmla="+- 0 15840 14443"/>
                <a:gd name="T11" fmla="*/ 15840 h 1397"/>
                <a:gd name="T12" fmla="+- 0 2268 2268"/>
                <a:gd name="T13" fmla="*/ T12 w 1598"/>
                <a:gd name="T14" fmla="+- 0 14443 14443"/>
                <a:gd name="T15" fmla="*/ 14443 h 1397"/>
              </a:gdLst>
              <a:ahLst/>
              <a:cxnLst>
                <a:cxn ang="0">
                  <a:pos x="T1" y="T3"/>
                </a:cxn>
                <a:cxn ang="0">
                  <a:pos x="T5" y="T7"/>
                </a:cxn>
                <a:cxn ang="0">
                  <a:pos x="T9" y="T11"/>
                </a:cxn>
                <a:cxn ang="0">
                  <a:pos x="T13" y="T15"/>
                </a:cxn>
              </a:cxnLst>
              <a:rect l="0" t="0" r="r" b="b"/>
              <a:pathLst>
                <a:path w="1598" h="1397">
                  <a:moveTo>
                    <a:pt x="0" y="0"/>
                  </a:moveTo>
                  <a:lnTo>
                    <a:pt x="1598" y="1397"/>
                  </a:lnTo>
                  <a:lnTo>
                    <a:pt x="19" y="1397"/>
                  </a:lnTo>
                  <a:lnTo>
                    <a:pt x="0" y="0"/>
                  </a:lnTo>
                  <a:close/>
                </a:path>
              </a:pathLst>
            </a:custGeom>
            <a:solidFill>
              <a:srgbClr val="29AAE2">
                <a:alpha val="6470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9" name="Freeform 3">
              <a:extLst>
                <a:ext uri="{FF2B5EF4-FFF2-40B4-BE49-F238E27FC236}">
                  <a16:creationId xmlns:a16="http://schemas.microsoft.com/office/drawing/2014/main" id="{DEEEB18C-65F7-467B-BBC8-C12347DA1C8F}"/>
                </a:ext>
              </a:extLst>
            </p:cNvPr>
            <p:cNvSpPr>
              <a:spLocks/>
            </p:cNvSpPr>
            <p:nvPr/>
          </p:nvSpPr>
          <p:spPr bwMode="auto">
            <a:xfrm>
              <a:off x="0" y="12460"/>
              <a:ext cx="961" cy="2260"/>
            </a:xfrm>
            <a:custGeom>
              <a:avLst/>
              <a:gdLst>
                <a:gd name="T0" fmla="*/ 0 w 961"/>
                <a:gd name="T1" fmla="+- 0 12460 12460"/>
                <a:gd name="T2" fmla="*/ 12460 h 2260"/>
                <a:gd name="T3" fmla="*/ 960 w 961"/>
                <a:gd name="T4" fmla="+- 0 13300 12460"/>
                <a:gd name="T5" fmla="*/ 13300 h 2260"/>
                <a:gd name="T6" fmla="*/ 309 w 961"/>
                <a:gd name="T7" fmla="+- 0 14720 12460"/>
                <a:gd name="T8" fmla="*/ 14720 h 2260"/>
                <a:gd name="T9" fmla="*/ 0 w 961"/>
                <a:gd name="T10" fmla="+- 0 14511 12460"/>
                <a:gd name="T11" fmla="*/ 14511 h 2260"/>
                <a:gd name="T12" fmla="*/ 0 w 961"/>
                <a:gd name="T13" fmla="+- 0 12460 12460"/>
                <a:gd name="T14" fmla="*/ 12460 h 2260"/>
              </a:gdLst>
              <a:ahLst/>
              <a:cxnLst>
                <a:cxn ang="0">
                  <a:pos x="T0" y="T2"/>
                </a:cxn>
                <a:cxn ang="0">
                  <a:pos x="T3" y="T5"/>
                </a:cxn>
                <a:cxn ang="0">
                  <a:pos x="T6" y="T8"/>
                </a:cxn>
                <a:cxn ang="0">
                  <a:pos x="T9" y="T11"/>
                </a:cxn>
                <a:cxn ang="0">
                  <a:pos x="T12" y="T14"/>
                </a:cxn>
              </a:cxnLst>
              <a:rect l="0" t="0" r="r" b="b"/>
              <a:pathLst>
                <a:path w="961" h="2260">
                  <a:moveTo>
                    <a:pt x="0" y="0"/>
                  </a:moveTo>
                  <a:lnTo>
                    <a:pt x="960" y="840"/>
                  </a:lnTo>
                  <a:lnTo>
                    <a:pt x="309" y="2260"/>
                  </a:lnTo>
                  <a:lnTo>
                    <a:pt x="0" y="2051"/>
                  </a:lnTo>
                  <a:lnTo>
                    <a:pt x="0" y="0"/>
                  </a:lnTo>
                  <a:close/>
                </a:path>
              </a:pathLst>
            </a:custGeom>
            <a:solidFill>
              <a:srgbClr val="5D5E5E">
                <a:alpha val="897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0" name="Freeform 4">
              <a:extLst>
                <a:ext uri="{FF2B5EF4-FFF2-40B4-BE49-F238E27FC236}">
                  <a16:creationId xmlns:a16="http://schemas.microsoft.com/office/drawing/2014/main" id="{C7CEE63C-0700-48D6-93AF-A490585D69F4}"/>
                </a:ext>
              </a:extLst>
            </p:cNvPr>
            <p:cNvSpPr>
              <a:spLocks/>
            </p:cNvSpPr>
            <p:nvPr/>
          </p:nvSpPr>
          <p:spPr bwMode="auto">
            <a:xfrm>
              <a:off x="308" y="13299"/>
              <a:ext cx="1979" cy="2541"/>
            </a:xfrm>
            <a:custGeom>
              <a:avLst/>
              <a:gdLst>
                <a:gd name="T0" fmla="+- 0 960 309"/>
                <a:gd name="T1" fmla="*/ T0 w 1979"/>
                <a:gd name="T2" fmla="+- 0 13300 13300"/>
                <a:gd name="T3" fmla="*/ 13300 h 2541"/>
                <a:gd name="T4" fmla="+- 0 2268 309"/>
                <a:gd name="T5" fmla="*/ T4 w 1979"/>
                <a:gd name="T6" fmla="+- 0 14443 13300"/>
                <a:gd name="T7" fmla="*/ 14443 h 2541"/>
                <a:gd name="T8" fmla="+- 0 2287 309"/>
                <a:gd name="T9" fmla="*/ T8 w 1979"/>
                <a:gd name="T10" fmla="+- 0 15840 13300"/>
                <a:gd name="T11" fmla="*/ 15840 h 2541"/>
                <a:gd name="T12" fmla="+- 0 1970 309"/>
                <a:gd name="T13" fmla="*/ T12 w 1979"/>
                <a:gd name="T14" fmla="+- 0 15840 13300"/>
                <a:gd name="T15" fmla="*/ 15840 h 2541"/>
                <a:gd name="T16" fmla="+- 0 309 309"/>
                <a:gd name="T17" fmla="*/ T16 w 1979"/>
                <a:gd name="T18" fmla="+- 0 14720 13300"/>
                <a:gd name="T19" fmla="*/ 14720 h 2541"/>
                <a:gd name="T20" fmla="+- 0 960 309"/>
                <a:gd name="T21" fmla="*/ T20 w 1979"/>
                <a:gd name="T22" fmla="+- 0 13300 13300"/>
                <a:gd name="T23" fmla="*/ 13300 h 2541"/>
              </a:gdLst>
              <a:ahLst/>
              <a:cxnLst>
                <a:cxn ang="0">
                  <a:pos x="T1" y="T3"/>
                </a:cxn>
                <a:cxn ang="0">
                  <a:pos x="T5" y="T7"/>
                </a:cxn>
                <a:cxn ang="0">
                  <a:pos x="T9" y="T11"/>
                </a:cxn>
                <a:cxn ang="0">
                  <a:pos x="T13" y="T15"/>
                </a:cxn>
                <a:cxn ang="0">
                  <a:pos x="T17" y="T19"/>
                </a:cxn>
                <a:cxn ang="0">
                  <a:pos x="T21" y="T23"/>
                </a:cxn>
              </a:cxnLst>
              <a:rect l="0" t="0" r="r" b="b"/>
              <a:pathLst>
                <a:path w="1979" h="2541">
                  <a:moveTo>
                    <a:pt x="651" y="0"/>
                  </a:moveTo>
                  <a:lnTo>
                    <a:pt x="1959" y="1143"/>
                  </a:lnTo>
                  <a:lnTo>
                    <a:pt x="1978" y="2540"/>
                  </a:lnTo>
                  <a:lnTo>
                    <a:pt x="1661" y="2540"/>
                  </a:lnTo>
                  <a:lnTo>
                    <a:pt x="0" y="1420"/>
                  </a:lnTo>
                  <a:lnTo>
                    <a:pt x="651" y="0"/>
                  </a:lnTo>
                  <a:close/>
                </a:path>
              </a:pathLst>
            </a:custGeom>
            <a:solidFill>
              <a:srgbClr val="5D5E5E">
                <a:alpha val="748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1" name="Freeform 5">
              <a:extLst>
                <a:ext uri="{FF2B5EF4-FFF2-40B4-BE49-F238E27FC236}">
                  <a16:creationId xmlns:a16="http://schemas.microsoft.com/office/drawing/2014/main" id="{49F5A201-B95A-4DF9-A720-0369F409B666}"/>
                </a:ext>
              </a:extLst>
            </p:cNvPr>
            <p:cNvSpPr>
              <a:spLocks/>
            </p:cNvSpPr>
            <p:nvPr/>
          </p:nvSpPr>
          <p:spPr bwMode="auto">
            <a:xfrm>
              <a:off x="0" y="14719"/>
              <a:ext cx="1970" cy="1121"/>
            </a:xfrm>
            <a:custGeom>
              <a:avLst/>
              <a:gdLst>
                <a:gd name="T0" fmla="*/ 309 w 1970"/>
                <a:gd name="T1" fmla="+- 0 14720 14720"/>
                <a:gd name="T2" fmla="*/ 14720 h 1121"/>
                <a:gd name="T3" fmla="*/ 1970 w 1970"/>
                <a:gd name="T4" fmla="+- 0 15840 14720"/>
                <a:gd name="T5" fmla="*/ 15840 h 1121"/>
                <a:gd name="T6" fmla="*/ 0 w 1970"/>
                <a:gd name="T7" fmla="+- 0 15840 14720"/>
                <a:gd name="T8" fmla="*/ 15840 h 1121"/>
                <a:gd name="T9" fmla="*/ 0 w 1970"/>
                <a:gd name="T10" fmla="+- 0 15392 14720"/>
                <a:gd name="T11" fmla="*/ 15392 h 1121"/>
                <a:gd name="T12" fmla="*/ 309 w 1970"/>
                <a:gd name="T13" fmla="+- 0 14720 14720"/>
                <a:gd name="T14" fmla="*/ 14720 h 1121"/>
              </a:gdLst>
              <a:ahLst/>
              <a:cxnLst>
                <a:cxn ang="0">
                  <a:pos x="T0" y="T2"/>
                </a:cxn>
                <a:cxn ang="0">
                  <a:pos x="T3" y="T5"/>
                </a:cxn>
                <a:cxn ang="0">
                  <a:pos x="T6" y="T8"/>
                </a:cxn>
                <a:cxn ang="0">
                  <a:pos x="T9" y="T11"/>
                </a:cxn>
                <a:cxn ang="0">
                  <a:pos x="T12" y="T14"/>
                </a:cxn>
              </a:cxnLst>
              <a:rect l="0" t="0" r="r" b="b"/>
              <a:pathLst>
                <a:path w="1970" h="1121">
                  <a:moveTo>
                    <a:pt x="309" y="0"/>
                  </a:moveTo>
                  <a:lnTo>
                    <a:pt x="1970" y="1120"/>
                  </a:lnTo>
                  <a:lnTo>
                    <a:pt x="0" y="1120"/>
                  </a:lnTo>
                  <a:lnTo>
                    <a:pt x="0" y="672"/>
                  </a:lnTo>
                  <a:lnTo>
                    <a:pt x="309" y="0"/>
                  </a:lnTo>
                  <a:close/>
                </a:path>
              </a:pathLst>
            </a:custGeom>
            <a:solidFill>
              <a:srgbClr val="5D5E5E">
                <a:alpha val="497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2" name="Freeform 6">
              <a:extLst>
                <a:ext uri="{FF2B5EF4-FFF2-40B4-BE49-F238E27FC236}">
                  <a16:creationId xmlns:a16="http://schemas.microsoft.com/office/drawing/2014/main" id="{5088F958-662A-447A-A11D-463727FA44CF}"/>
                </a:ext>
              </a:extLst>
            </p:cNvPr>
            <p:cNvSpPr>
              <a:spLocks/>
            </p:cNvSpPr>
            <p:nvPr/>
          </p:nvSpPr>
          <p:spPr bwMode="auto">
            <a:xfrm>
              <a:off x="0" y="14719"/>
              <a:ext cx="1970" cy="1121"/>
            </a:xfrm>
            <a:custGeom>
              <a:avLst/>
              <a:gdLst>
                <a:gd name="T0" fmla="*/ 309 w 1970"/>
                <a:gd name="T1" fmla="+- 0 14720 14720"/>
                <a:gd name="T2" fmla="*/ 14720 h 1121"/>
                <a:gd name="T3" fmla="*/ 1970 w 1970"/>
                <a:gd name="T4" fmla="+- 0 15840 14720"/>
                <a:gd name="T5" fmla="*/ 15840 h 1121"/>
                <a:gd name="T6" fmla="*/ 0 w 1970"/>
                <a:gd name="T7" fmla="+- 0 15840 14720"/>
                <a:gd name="T8" fmla="*/ 15840 h 1121"/>
                <a:gd name="T9" fmla="*/ 0 w 1970"/>
                <a:gd name="T10" fmla="+- 0 15392 14720"/>
                <a:gd name="T11" fmla="*/ 15392 h 1121"/>
                <a:gd name="T12" fmla="*/ 309 w 1970"/>
                <a:gd name="T13" fmla="+- 0 14720 14720"/>
                <a:gd name="T14" fmla="*/ 14720 h 1121"/>
              </a:gdLst>
              <a:ahLst/>
              <a:cxnLst>
                <a:cxn ang="0">
                  <a:pos x="T0" y="T2"/>
                </a:cxn>
                <a:cxn ang="0">
                  <a:pos x="T3" y="T5"/>
                </a:cxn>
                <a:cxn ang="0">
                  <a:pos x="T6" y="T8"/>
                </a:cxn>
                <a:cxn ang="0">
                  <a:pos x="T9" y="T11"/>
                </a:cxn>
                <a:cxn ang="0">
                  <a:pos x="T12" y="T14"/>
                </a:cxn>
              </a:cxnLst>
              <a:rect l="0" t="0" r="r" b="b"/>
              <a:pathLst>
                <a:path w="1970" h="1121">
                  <a:moveTo>
                    <a:pt x="309" y="0"/>
                  </a:moveTo>
                  <a:lnTo>
                    <a:pt x="1970" y="1120"/>
                  </a:lnTo>
                  <a:lnTo>
                    <a:pt x="0" y="1120"/>
                  </a:lnTo>
                  <a:lnTo>
                    <a:pt x="0" y="672"/>
                  </a:lnTo>
                  <a:lnTo>
                    <a:pt x="309" y="0"/>
                  </a:lnTo>
                  <a:close/>
                </a:path>
              </a:pathLst>
            </a:custGeom>
            <a:solidFill>
              <a:srgbClr val="29AAE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3" name="Freeform 7">
              <a:extLst>
                <a:ext uri="{FF2B5EF4-FFF2-40B4-BE49-F238E27FC236}">
                  <a16:creationId xmlns:a16="http://schemas.microsoft.com/office/drawing/2014/main" id="{C1A2FF28-8C3F-460B-A10F-7019276ECF4E}"/>
                </a:ext>
              </a:extLst>
            </p:cNvPr>
            <p:cNvSpPr>
              <a:spLocks/>
            </p:cNvSpPr>
            <p:nvPr/>
          </p:nvSpPr>
          <p:spPr bwMode="auto">
            <a:xfrm>
              <a:off x="0" y="14511"/>
              <a:ext cx="309" cy="881"/>
            </a:xfrm>
            <a:custGeom>
              <a:avLst/>
              <a:gdLst>
                <a:gd name="T0" fmla="*/ 0 w 309"/>
                <a:gd name="T1" fmla="+- 0 14511 14511"/>
                <a:gd name="T2" fmla="*/ 14511 h 881"/>
                <a:gd name="T3" fmla="*/ 309 w 309"/>
                <a:gd name="T4" fmla="+- 0 14720 14511"/>
                <a:gd name="T5" fmla="*/ 14720 h 881"/>
                <a:gd name="T6" fmla="*/ 0 w 309"/>
                <a:gd name="T7" fmla="+- 0 15392 14511"/>
                <a:gd name="T8" fmla="*/ 15392 h 881"/>
                <a:gd name="T9" fmla="*/ 0 w 309"/>
                <a:gd name="T10" fmla="+- 0 14511 14511"/>
                <a:gd name="T11" fmla="*/ 14511 h 881"/>
              </a:gdLst>
              <a:ahLst/>
              <a:cxnLst>
                <a:cxn ang="0">
                  <a:pos x="T0" y="T2"/>
                </a:cxn>
                <a:cxn ang="0">
                  <a:pos x="T3" y="T5"/>
                </a:cxn>
                <a:cxn ang="0">
                  <a:pos x="T6" y="T8"/>
                </a:cxn>
                <a:cxn ang="0">
                  <a:pos x="T9" y="T11"/>
                </a:cxn>
              </a:cxnLst>
              <a:rect l="0" t="0" r="r" b="b"/>
              <a:pathLst>
                <a:path w="309" h="881">
                  <a:moveTo>
                    <a:pt x="0" y="0"/>
                  </a:moveTo>
                  <a:lnTo>
                    <a:pt x="309" y="209"/>
                  </a:lnTo>
                  <a:lnTo>
                    <a:pt x="0" y="881"/>
                  </a:lnTo>
                  <a:lnTo>
                    <a:pt x="0" y="0"/>
                  </a:lnTo>
                  <a:close/>
                </a:path>
              </a:pathLst>
            </a:custGeom>
            <a:solidFill>
              <a:srgbClr val="5D5E5E">
                <a:alpha val="698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grpSp>
      <p:grpSp>
        <p:nvGrpSpPr>
          <p:cNvPr id="14" name="Group 13">
            <a:extLst>
              <a:ext uri="{FF2B5EF4-FFF2-40B4-BE49-F238E27FC236}">
                <a16:creationId xmlns:a16="http://schemas.microsoft.com/office/drawing/2014/main" id="{D345B3DF-B803-4661-AB02-71D0E765C845}"/>
              </a:ext>
            </a:extLst>
          </p:cNvPr>
          <p:cNvGrpSpPr>
            <a:grpSpLocks/>
          </p:cNvGrpSpPr>
          <p:nvPr/>
        </p:nvGrpSpPr>
        <p:grpSpPr bwMode="auto">
          <a:xfrm>
            <a:off x="7808614" y="0"/>
            <a:ext cx="1335386" cy="1144588"/>
            <a:chOff x="7046" y="0"/>
            <a:chExt cx="5194" cy="4541"/>
          </a:xfrm>
        </p:grpSpPr>
        <p:sp>
          <p:nvSpPr>
            <p:cNvPr id="15" name="Freeform 9">
              <a:extLst>
                <a:ext uri="{FF2B5EF4-FFF2-40B4-BE49-F238E27FC236}">
                  <a16:creationId xmlns:a16="http://schemas.microsoft.com/office/drawing/2014/main" id="{4B5FCCA8-3326-420D-B59D-87EB9079BEDF}"/>
                </a:ext>
              </a:extLst>
            </p:cNvPr>
            <p:cNvSpPr>
              <a:spLocks/>
            </p:cNvSpPr>
            <p:nvPr/>
          </p:nvSpPr>
          <p:spPr bwMode="auto">
            <a:xfrm>
              <a:off x="10400" y="0"/>
              <a:ext cx="1700" cy="750"/>
            </a:xfrm>
            <a:custGeom>
              <a:avLst/>
              <a:gdLst>
                <a:gd name="T0" fmla="+- 0 10401 10401"/>
                <a:gd name="T1" fmla="*/ T0 w 1700"/>
                <a:gd name="T2" fmla="*/ 0 h 750"/>
                <a:gd name="T3" fmla="+- 0 12100 10401"/>
                <a:gd name="T4" fmla="*/ T3 w 1700"/>
                <a:gd name="T5" fmla="*/ 0 h 750"/>
                <a:gd name="T6" fmla="+- 0 10690 10401"/>
                <a:gd name="T7" fmla="*/ T6 w 1700"/>
                <a:gd name="T8" fmla="*/ 749 h 750"/>
                <a:gd name="T9" fmla="+- 0 10401 10401"/>
                <a:gd name="T10" fmla="*/ T9 w 1700"/>
                <a:gd name="T11" fmla="*/ 0 h 750"/>
              </a:gdLst>
              <a:ahLst/>
              <a:cxnLst>
                <a:cxn ang="0">
                  <a:pos x="T1" y="T2"/>
                </a:cxn>
                <a:cxn ang="0">
                  <a:pos x="T4" y="T5"/>
                </a:cxn>
                <a:cxn ang="0">
                  <a:pos x="T7" y="T8"/>
                </a:cxn>
                <a:cxn ang="0">
                  <a:pos x="T10" y="T11"/>
                </a:cxn>
              </a:cxnLst>
              <a:rect l="0" t="0" r="r" b="b"/>
              <a:pathLst>
                <a:path w="1700" h="750">
                  <a:moveTo>
                    <a:pt x="0" y="0"/>
                  </a:moveTo>
                  <a:lnTo>
                    <a:pt x="1699" y="0"/>
                  </a:lnTo>
                  <a:lnTo>
                    <a:pt x="289" y="749"/>
                  </a:lnTo>
                  <a:lnTo>
                    <a:pt x="0" y="0"/>
                  </a:lnTo>
                  <a:close/>
                </a:path>
              </a:pathLst>
            </a:custGeom>
            <a:solidFill>
              <a:srgbClr val="5D5E5E">
                <a:alpha val="497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6" name="Freeform 10">
              <a:extLst>
                <a:ext uri="{FF2B5EF4-FFF2-40B4-BE49-F238E27FC236}">
                  <a16:creationId xmlns:a16="http://schemas.microsoft.com/office/drawing/2014/main" id="{13C5FE59-7A9C-446A-902F-2ABB4C4D931D}"/>
                </a:ext>
              </a:extLst>
            </p:cNvPr>
            <p:cNvSpPr>
              <a:spLocks/>
            </p:cNvSpPr>
            <p:nvPr/>
          </p:nvSpPr>
          <p:spPr bwMode="auto">
            <a:xfrm>
              <a:off x="10400" y="0"/>
              <a:ext cx="1700" cy="750"/>
            </a:xfrm>
            <a:custGeom>
              <a:avLst/>
              <a:gdLst>
                <a:gd name="T0" fmla="+- 0 10401 10401"/>
                <a:gd name="T1" fmla="*/ T0 w 1700"/>
                <a:gd name="T2" fmla="*/ 0 h 750"/>
                <a:gd name="T3" fmla="+- 0 12100 10401"/>
                <a:gd name="T4" fmla="*/ T3 w 1700"/>
                <a:gd name="T5" fmla="*/ 0 h 750"/>
                <a:gd name="T6" fmla="+- 0 10690 10401"/>
                <a:gd name="T7" fmla="*/ T6 w 1700"/>
                <a:gd name="T8" fmla="*/ 749 h 750"/>
                <a:gd name="T9" fmla="+- 0 10401 10401"/>
                <a:gd name="T10" fmla="*/ T9 w 1700"/>
                <a:gd name="T11" fmla="*/ 0 h 750"/>
              </a:gdLst>
              <a:ahLst/>
              <a:cxnLst>
                <a:cxn ang="0">
                  <a:pos x="T1" y="T2"/>
                </a:cxn>
                <a:cxn ang="0">
                  <a:pos x="T4" y="T5"/>
                </a:cxn>
                <a:cxn ang="0">
                  <a:pos x="T7" y="T8"/>
                </a:cxn>
                <a:cxn ang="0">
                  <a:pos x="T10" y="T11"/>
                </a:cxn>
              </a:cxnLst>
              <a:rect l="0" t="0" r="r" b="b"/>
              <a:pathLst>
                <a:path w="1700" h="750">
                  <a:moveTo>
                    <a:pt x="0" y="0"/>
                  </a:moveTo>
                  <a:lnTo>
                    <a:pt x="1699" y="0"/>
                  </a:lnTo>
                  <a:lnTo>
                    <a:pt x="289" y="749"/>
                  </a:lnTo>
                  <a:lnTo>
                    <a:pt x="0" y="0"/>
                  </a:lnTo>
                  <a:close/>
                </a:path>
              </a:pathLst>
            </a:custGeom>
            <a:solidFill>
              <a:srgbClr val="29AAE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7" name="Freeform 11">
              <a:extLst>
                <a:ext uri="{FF2B5EF4-FFF2-40B4-BE49-F238E27FC236}">
                  <a16:creationId xmlns:a16="http://schemas.microsoft.com/office/drawing/2014/main" id="{B175F875-C333-41E4-8D58-91BA17DF7BDA}"/>
                </a:ext>
              </a:extLst>
            </p:cNvPr>
            <p:cNvSpPr>
              <a:spLocks/>
            </p:cNvSpPr>
            <p:nvPr/>
          </p:nvSpPr>
          <p:spPr bwMode="auto">
            <a:xfrm>
              <a:off x="8956" y="0"/>
              <a:ext cx="3284" cy="4541"/>
            </a:xfrm>
            <a:custGeom>
              <a:avLst/>
              <a:gdLst>
                <a:gd name="T0" fmla="+- 0 12240 8957"/>
                <a:gd name="T1" fmla="*/ T0 w 3284"/>
                <a:gd name="T2" fmla="*/ 0 h 4541"/>
                <a:gd name="T3" fmla="+- 0 12100 8957"/>
                <a:gd name="T4" fmla="*/ T3 w 3284"/>
                <a:gd name="T5" fmla="*/ 0 h 4541"/>
                <a:gd name="T6" fmla="+- 0 10690 8957"/>
                <a:gd name="T7" fmla="*/ T6 w 3284"/>
                <a:gd name="T8" fmla="*/ 749 h 4541"/>
                <a:gd name="T9" fmla="+- 0 8957 8957"/>
                <a:gd name="T10" fmla="*/ T9 w 3284"/>
                <a:gd name="T11" fmla="*/ 1670 h 4541"/>
                <a:gd name="T12" fmla="+- 0 12113 8957"/>
                <a:gd name="T13" fmla="*/ T12 w 3284"/>
                <a:gd name="T14" fmla="*/ 4430 h 4541"/>
                <a:gd name="T15" fmla="+- 0 12240 8957"/>
                <a:gd name="T16" fmla="*/ T15 w 3284"/>
                <a:gd name="T17" fmla="*/ 4541 h 4541"/>
                <a:gd name="T18" fmla="+- 0 12240 8957"/>
                <a:gd name="T19" fmla="*/ T18 w 3284"/>
                <a:gd name="T20" fmla="*/ 0 h 4541"/>
              </a:gdLst>
              <a:ahLst/>
              <a:cxnLst>
                <a:cxn ang="0">
                  <a:pos x="T1" y="T2"/>
                </a:cxn>
                <a:cxn ang="0">
                  <a:pos x="T4" y="T5"/>
                </a:cxn>
                <a:cxn ang="0">
                  <a:pos x="T7" y="T8"/>
                </a:cxn>
                <a:cxn ang="0">
                  <a:pos x="T10" y="T11"/>
                </a:cxn>
                <a:cxn ang="0">
                  <a:pos x="T13" y="T14"/>
                </a:cxn>
                <a:cxn ang="0">
                  <a:pos x="T16" y="T17"/>
                </a:cxn>
                <a:cxn ang="0">
                  <a:pos x="T19" y="T20"/>
                </a:cxn>
              </a:cxnLst>
              <a:rect l="0" t="0" r="r" b="b"/>
              <a:pathLst>
                <a:path w="3284" h="4541">
                  <a:moveTo>
                    <a:pt x="3283" y="0"/>
                  </a:moveTo>
                  <a:lnTo>
                    <a:pt x="3143" y="0"/>
                  </a:lnTo>
                  <a:lnTo>
                    <a:pt x="1733" y="749"/>
                  </a:lnTo>
                  <a:lnTo>
                    <a:pt x="0" y="1670"/>
                  </a:lnTo>
                  <a:lnTo>
                    <a:pt x="3156" y="4430"/>
                  </a:lnTo>
                  <a:lnTo>
                    <a:pt x="3283" y="4541"/>
                  </a:lnTo>
                  <a:lnTo>
                    <a:pt x="3283" y="0"/>
                  </a:lnTo>
                  <a:close/>
                </a:path>
              </a:pathLst>
            </a:custGeom>
            <a:solidFill>
              <a:srgbClr val="29AAE2">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8" name="Freeform 12">
              <a:extLst>
                <a:ext uri="{FF2B5EF4-FFF2-40B4-BE49-F238E27FC236}">
                  <a16:creationId xmlns:a16="http://schemas.microsoft.com/office/drawing/2014/main" id="{5CAFB425-5FC2-48A6-933B-247A4DD72B18}"/>
                </a:ext>
              </a:extLst>
            </p:cNvPr>
            <p:cNvSpPr>
              <a:spLocks/>
            </p:cNvSpPr>
            <p:nvPr/>
          </p:nvSpPr>
          <p:spPr bwMode="auto">
            <a:xfrm>
              <a:off x="8956" y="749"/>
              <a:ext cx="3157" cy="3681"/>
            </a:xfrm>
            <a:custGeom>
              <a:avLst/>
              <a:gdLst>
                <a:gd name="T0" fmla="+- 0 8957 8957"/>
                <a:gd name="T1" fmla="*/ T0 w 3157"/>
                <a:gd name="T2" fmla="+- 0 1670 749"/>
                <a:gd name="T3" fmla="*/ 1670 h 3681"/>
                <a:gd name="T4" fmla="+- 0 10690 8957"/>
                <a:gd name="T5" fmla="*/ T4 w 3157"/>
                <a:gd name="T6" fmla="+- 0 749 749"/>
                <a:gd name="T7" fmla="*/ 749 h 3681"/>
                <a:gd name="T8" fmla="+- 0 12113 8957"/>
                <a:gd name="T9" fmla="*/ T8 w 3157"/>
                <a:gd name="T10" fmla="+- 0 4430 749"/>
                <a:gd name="T11" fmla="*/ 4430 h 3681"/>
                <a:gd name="T12" fmla="+- 0 8957 8957"/>
                <a:gd name="T13" fmla="*/ T12 w 3157"/>
                <a:gd name="T14" fmla="+- 0 1670 749"/>
                <a:gd name="T15" fmla="*/ 1670 h 3681"/>
              </a:gdLst>
              <a:ahLst/>
              <a:cxnLst>
                <a:cxn ang="0">
                  <a:pos x="T1" y="T3"/>
                </a:cxn>
                <a:cxn ang="0">
                  <a:pos x="T5" y="T7"/>
                </a:cxn>
                <a:cxn ang="0">
                  <a:pos x="T9" y="T11"/>
                </a:cxn>
                <a:cxn ang="0">
                  <a:pos x="T13" y="T15"/>
                </a:cxn>
              </a:cxnLst>
              <a:rect l="0" t="0" r="r" b="b"/>
              <a:pathLst>
                <a:path w="3157" h="3681">
                  <a:moveTo>
                    <a:pt x="0" y="921"/>
                  </a:moveTo>
                  <a:lnTo>
                    <a:pt x="1733" y="0"/>
                  </a:lnTo>
                  <a:lnTo>
                    <a:pt x="3156" y="3681"/>
                  </a:lnTo>
                  <a:lnTo>
                    <a:pt x="0" y="921"/>
                  </a:lnTo>
                  <a:close/>
                </a:path>
              </a:pathLst>
            </a:custGeom>
            <a:solidFill>
              <a:srgbClr val="5D5E5E">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19" name="Freeform 13">
              <a:extLst>
                <a:ext uri="{FF2B5EF4-FFF2-40B4-BE49-F238E27FC236}">
                  <a16:creationId xmlns:a16="http://schemas.microsoft.com/office/drawing/2014/main" id="{0415E531-F441-48AE-B756-77445B44E3A5}"/>
                </a:ext>
              </a:extLst>
            </p:cNvPr>
            <p:cNvSpPr>
              <a:spLocks/>
            </p:cNvSpPr>
            <p:nvPr/>
          </p:nvSpPr>
          <p:spPr bwMode="auto">
            <a:xfrm>
              <a:off x="8397" y="0"/>
              <a:ext cx="2293" cy="1671"/>
            </a:xfrm>
            <a:custGeom>
              <a:avLst/>
              <a:gdLst>
                <a:gd name="T0" fmla="+- 0 8940 8398"/>
                <a:gd name="T1" fmla="*/ T0 w 2293"/>
                <a:gd name="T2" fmla="*/ 0 h 1671"/>
                <a:gd name="T3" fmla="+- 0 10401 8398"/>
                <a:gd name="T4" fmla="*/ T3 w 2293"/>
                <a:gd name="T5" fmla="*/ 0 h 1671"/>
                <a:gd name="T6" fmla="+- 0 10690 8398"/>
                <a:gd name="T7" fmla="*/ T6 w 2293"/>
                <a:gd name="T8" fmla="*/ 749 h 1671"/>
                <a:gd name="T9" fmla="+- 0 8957 8398"/>
                <a:gd name="T10" fmla="*/ T9 w 2293"/>
                <a:gd name="T11" fmla="*/ 1670 h 1671"/>
                <a:gd name="T12" fmla="+- 0 8398 8398"/>
                <a:gd name="T13" fmla="*/ T12 w 2293"/>
                <a:gd name="T14" fmla="*/ 1181 h 1671"/>
                <a:gd name="T15" fmla="+- 0 8940 8398"/>
                <a:gd name="T16" fmla="*/ T15 w 2293"/>
                <a:gd name="T17" fmla="*/ 0 h 1671"/>
              </a:gdLst>
              <a:ahLst/>
              <a:cxnLst>
                <a:cxn ang="0">
                  <a:pos x="T1" y="T2"/>
                </a:cxn>
                <a:cxn ang="0">
                  <a:pos x="T4" y="T5"/>
                </a:cxn>
                <a:cxn ang="0">
                  <a:pos x="T7" y="T8"/>
                </a:cxn>
                <a:cxn ang="0">
                  <a:pos x="T10" y="T11"/>
                </a:cxn>
                <a:cxn ang="0">
                  <a:pos x="T13" y="T14"/>
                </a:cxn>
                <a:cxn ang="0">
                  <a:pos x="T16" y="T17"/>
                </a:cxn>
              </a:cxnLst>
              <a:rect l="0" t="0" r="r" b="b"/>
              <a:pathLst>
                <a:path w="2293" h="1671">
                  <a:moveTo>
                    <a:pt x="542" y="0"/>
                  </a:moveTo>
                  <a:lnTo>
                    <a:pt x="2003" y="0"/>
                  </a:lnTo>
                  <a:lnTo>
                    <a:pt x="2292" y="749"/>
                  </a:lnTo>
                  <a:lnTo>
                    <a:pt x="559" y="1670"/>
                  </a:lnTo>
                  <a:lnTo>
                    <a:pt x="0" y="1181"/>
                  </a:lnTo>
                  <a:lnTo>
                    <a:pt x="542" y="0"/>
                  </a:lnTo>
                  <a:close/>
                </a:path>
              </a:pathLst>
            </a:custGeom>
            <a:solidFill>
              <a:srgbClr val="29AAE2">
                <a:alpha val="698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20" name="Freeform 14">
              <a:extLst>
                <a:ext uri="{FF2B5EF4-FFF2-40B4-BE49-F238E27FC236}">
                  <a16:creationId xmlns:a16="http://schemas.microsoft.com/office/drawing/2014/main" id="{DF701EFD-0C58-44D9-9F78-9DF21CB0B9FB}"/>
                </a:ext>
              </a:extLst>
            </p:cNvPr>
            <p:cNvSpPr>
              <a:spLocks/>
            </p:cNvSpPr>
            <p:nvPr/>
          </p:nvSpPr>
          <p:spPr bwMode="auto">
            <a:xfrm>
              <a:off x="8397" y="0"/>
              <a:ext cx="2293" cy="1671"/>
            </a:xfrm>
            <a:custGeom>
              <a:avLst/>
              <a:gdLst>
                <a:gd name="T0" fmla="+- 0 8940 8398"/>
                <a:gd name="T1" fmla="*/ T0 w 2293"/>
                <a:gd name="T2" fmla="*/ 0 h 1671"/>
                <a:gd name="T3" fmla="+- 0 10401 8398"/>
                <a:gd name="T4" fmla="*/ T3 w 2293"/>
                <a:gd name="T5" fmla="*/ 0 h 1671"/>
                <a:gd name="T6" fmla="+- 0 10690 8398"/>
                <a:gd name="T7" fmla="*/ T6 w 2293"/>
                <a:gd name="T8" fmla="*/ 749 h 1671"/>
                <a:gd name="T9" fmla="+- 0 8957 8398"/>
                <a:gd name="T10" fmla="*/ T9 w 2293"/>
                <a:gd name="T11" fmla="*/ 1670 h 1671"/>
                <a:gd name="T12" fmla="+- 0 8398 8398"/>
                <a:gd name="T13" fmla="*/ T12 w 2293"/>
                <a:gd name="T14" fmla="*/ 1181 h 1671"/>
                <a:gd name="T15" fmla="+- 0 8940 8398"/>
                <a:gd name="T16" fmla="*/ T15 w 2293"/>
                <a:gd name="T17" fmla="*/ 0 h 1671"/>
              </a:gdLst>
              <a:ahLst/>
              <a:cxnLst>
                <a:cxn ang="0">
                  <a:pos x="T1" y="T2"/>
                </a:cxn>
                <a:cxn ang="0">
                  <a:pos x="T4" y="T5"/>
                </a:cxn>
                <a:cxn ang="0">
                  <a:pos x="T7" y="T8"/>
                </a:cxn>
                <a:cxn ang="0">
                  <a:pos x="T10" y="T11"/>
                </a:cxn>
                <a:cxn ang="0">
                  <a:pos x="T13" y="T14"/>
                </a:cxn>
                <a:cxn ang="0">
                  <a:pos x="T16" y="T17"/>
                </a:cxn>
              </a:cxnLst>
              <a:rect l="0" t="0" r="r" b="b"/>
              <a:pathLst>
                <a:path w="2293" h="1671">
                  <a:moveTo>
                    <a:pt x="542" y="0"/>
                  </a:moveTo>
                  <a:lnTo>
                    <a:pt x="2003" y="0"/>
                  </a:lnTo>
                  <a:lnTo>
                    <a:pt x="2292" y="749"/>
                  </a:lnTo>
                  <a:lnTo>
                    <a:pt x="559" y="1670"/>
                  </a:lnTo>
                  <a:lnTo>
                    <a:pt x="0" y="1181"/>
                  </a:lnTo>
                  <a:lnTo>
                    <a:pt x="542" y="0"/>
                  </a:lnTo>
                  <a:close/>
                </a:path>
              </a:pathLst>
            </a:custGeom>
            <a:solidFill>
              <a:srgbClr val="5D5E5E">
                <a:alpha val="6980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sp>
          <p:nvSpPr>
            <p:cNvPr id="21" name="Freeform 15">
              <a:extLst>
                <a:ext uri="{FF2B5EF4-FFF2-40B4-BE49-F238E27FC236}">
                  <a16:creationId xmlns:a16="http://schemas.microsoft.com/office/drawing/2014/main" id="{9FBB1FA0-A2EE-44D4-A4DB-8250141042B3}"/>
                </a:ext>
              </a:extLst>
            </p:cNvPr>
            <p:cNvSpPr>
              <a:spLocks/>
            </p:cNvSpPr>
            <p:nvPr/>
          </p:nvSpPr>
          <p:spPr bwMode="auto">
            <a:xfrm>
              <a:off x="7046" y="0"/>
              <a:ext cx="1894" cy="1182"/>
            </a:xfrm>
            <a:custGeom>
              <a:avLst/>
              <a:gdLst>
                <a:gd name="T0" fmla="+- 0 7046 7046"/>
                <a:gd name="T1" fmla="*/ T0 w 1894"/>
                <a:gd name="T2" fmla="*/ 0 h 1182"/>
                <a:gd name="T3" fmla="+- 0 8940 7046"/>
                <a:gd name="T4" fmla="*/ T3 w 1894"/>
                <a:gd name="T5" fmla="*/ 0 h 1182"/>
                <a:gd name="T6" fmla="+- 0 8398 7046"/>
                <a:gd name="T7" fmla="*/ T6 w 1894"/>
                <a:gd name="T8" fmla="*/ 1181 h 1182"/>
                <a:gd name="T9" fmla="+- 0 7046 7046"/>
                <a:gd name="T10" fmla="*/ T9 w 1894"/>
                <a:gd name="T11" fmla="*/ 0 h 1182"/>
              </a:gdLst>
              <a:ahLst/>
              <a:cxnLst>
                <a:cxn ang="0">
                  <a:pos x="T1" y="T2"/>
                </a:cxn>
                <a:cxn ang="0">
                  <a:pos x="T4" y="T5"/>
                </a:cxn>
                <a:cxn ang="0">
                  <a:pos x="T7" y="T8"/>
                </a:cxn>
                <a:cxn ang="0">
                  <a:pos x="T10" y="T11"/>
                </a:cxn>
              </a:cxnLst>
              <a:rect l="0" t="0" r="r" b="b"/>
              <a:pathLst>
                <a:path w="1894" h="1182">
                  <a:moveTo>
                    <a:pt x="0" y="0"/>
                  </a:moveTo>
                  <a:lnTo>
                    <a:pt x="1894" y="0"/>
                  </a:lnTo>
                  <a:lnTo>
                    <a:pt x="1352" y="1181"/>
                  </a:lnTo>
                  <a:lnTo>
                    <a:pt x="0" y="0"/>
                  </a:lnTo>
                  <a:close/>
                </a:path>
              </a:pathLst>
            </a:custGeom>
            <a:solidFill>
              <a:srgbClr val="5D5E5E">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sz="1350"/>
            </a:p>
          </p:txBody>
        </p:sp>
      </p:grpSp>
      <p:sp>
        <p:nvSpPr>
          <p:cNvPr id="22" name="Slide Number Placeholder 4">
            <a:extLst>
              <a:ext uri="{FF2B5EF4-FFF2-40B4-BE49-F238E27FC236}">
                <a16:creationId xmlns:a16="http://schemas.microsoft.com/office/drawing/2014/main" id="{6D979684-5300-45FC-B5A5-0153E2C6B80C}"/>
              </a:ext>
            </a:extLst>
          </p:cNvPr>
          <p:cNvSpPr txBox="1">
            <a:spLocks/>
          </p:cNvSpPr>
          <p:nvPr userDrawn="1"/>
        </p:nvSpPr>
        <p:spPr>
          <a:xfrm>
            <a:off x="8634549" y="6146379"/>
            <a:ext cx="394213" cy="602765"/>
          </a:xfrm>
          <a:prstGeom prst="rect">
            <a:avLst/>
          </a:prstGeom>
        </p:spPr>
        <p:txBody>
          <a:bodyPr vert="horz" lIns="68580" tIns="34290" rIns="68580" bIns="34290" rtlCol="0" anchor="b"/>
          <a:lstStyle>
            <a:defPPr>
              <a:defRPr lang="en-US"/>
            </a:defPPr>
            <a:lvl1pPr marL="0" algn="r" defTabSz="457200" rtl="0" eaLnBrk="1" latinLnBrk="0" hangingPunct="1">
              <a:defRPr sz="12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A10A1-BB16-4369-81A0-4BD42DFD77F1}" type="slidenum">
              <a:rPr lang="en-US" sz="900" smtClean="0">
                <a:solidFill>
                  <a:srgbClr val="2AAAE2">
                    <a:alpha val="25000"/>
                  </a:srgbClr>
                </a:solidFill>
                <a:latin typeface="+mn-lt"/>
              </a:rPr>
              <a:pPr/>
              <a:t>‹#›</a:t>
            </a:fld>
            <a:endParaRPr lang="en-US" sz="900" dirty="0">
              <a:solidFill>
                <a:srgbClr val="2AAAE2">
                  <a:alpha val="25000"/>
                </a:srgbClr>
              </a:solidFill>
              <a:latin typeface="+mn-lt"/>
            </a:endParaRPr>
          </a:p>
        </p:txBody>
      </p:sp>
    </p:spTree>
    <p:extLst>
      <p:ext uri="{BB962C8B-B14F-4D97-AF65-F5344CB8AC3E}">
        <p14:creationId xmlns:p14="http://schemas.microsoft.com/office/powerpoint/2010/main" val="2826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331A71-6A47-4D9D-9326-82330C117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923"/>
            <a:ext cx="9144000" cy="7123923"/>
          </a:xfrm>
          <a:prstGeom prst="rect">
            <a:avLst/>
          </a:prstGeom>
        </p:spPr>
      </p:pic>
      <p:sp>
        <p:nvSpPr>
          <p:cNvPr id="11" name="Freeform 2">
            <a:extLst>
              <a:ext uri="{FF2B5EF4-FFF2-40B4-BE49-F238E27FC236}">
                <a16:creationId xmlns:a16="http://schemas.microsoft.com/office/drawing/2014/main" id="{FA97E3B5-4590-4810-BBCE-A4133A8B6CA0}"/>
              </a:ext>
            </a:extLst>
          </p:cNvPr>
          <p:cNvSpPr>
            <a:spLocks/>
          </p:cNvSpPr>
          <p:nvPr/>
        </p:nvSpPr>
        <p:spPr bwMode="auto">
          <a:xfrm rot="16200000">
            <a:off x="1999930" y="2789909"/>
            <a:ext cx="1676667" cy="567652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568"/>
              <a:gd name="connsiteX1" fmla="*/ 10000 w 10000"/>
              <a:gd name="connsiteY1" fmla="*/ 0 h 8568"/>
              <a:gd name="connsiteX2" fmla="*/ 10000 w 10000"/>
              <a:gd name="connsiteY2" fmla="*/ 8000 h 8568"/>
              <a:gd name="connsiteX3" fmla="*/ 5342 w 10000"/>
              <a:gd name="connsiteY3" fmla="*/ 8568 h 8568"/>
              <a:gd name="connsiteX4" fmla="*/ 0 w 10000"/>
              <a:gd name="connsiteY4" fmla="*/ 8000 h 8568"/>
              <a:gd name="connsiteX5" fmla="*/ 0 w 10000"/>
              <a:gd name="connsiteY5" fmla="*/ 0 h 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568">
                <a:moveTo>
                  <a:pt x="0" y="0"/>
                </a:moveTo>
                <a:lnTo>
                  <a:pt x="10000" y="0"/>
                </a:lnTo>
                <a:lnTo>
                  <a:pt x="10000" y="8000"/>
                </a:lnTo>
                <a:lnTo>
                  <a:pt x="5342" y="8568"/>
                </a:lnTo>
                <a:lnTo>
                  <a:pt x="0" y="8000"/>
                </a:lnTo>
                <a:lnTo>
                  <a:pt x="0" y="0"/>
                </a:lnTo>
                <a:close/>
              </a:path>
            </a:pathLst>
          </a:custGeom>
          <a:solidFill>
            <a:srgbClr val="29AAE2">
              <a:alpha val="6470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350" dirty="0"/>
          </a:p>
        </p:txBody>
      </p:sp>
      <p:sp>
        <p:nvSpPr>
          <p:cNvPr id="2" name="Title 1">
            <a:extLst>
              <a:ext uri="{FF2B5EF4-FFF2-40B4-BE49-F238E27FC236}">
                <a16:creationId xmlns:a16="http://schemas.microsoft.com/office/drawing/2014/main" id="{26D5D8A5-8516-489A-95EF-0B7939A0CA98}"/>
              </a:ext>
            </a:extLst>
          </p:cNvPr>
          <p:cNvSpPr>
            <a:spLocks noGrp="1"/>
          </p:cNvSpPr>
          <p:nvPr>
            <p:ph type="title" hasCustomPrompt="1"/>
          </p:nvPr>
        </p:nvSpPr>
        <p:spPr>
          <a:xfrm>
            <a:off x="90535" y="4789837"/>
            <a:ext cx="5273644" cy="1676668"/>
          </a:xfrm>
        </p:spPr>
        <p:txBody>
          <a:bodyPr anchor="ctr">
            <a:normAutofit/>
          </a:bodyPr>
          <a:lstStyle>
            <a:lvl1pPr>
              <a:defRPr sz="4000" b="1">
                <a:solidFill>
                  <a:schemeClr val="bg1"/>
                </a:solidFill>
                <a:latin typeface="+mn-lt"/>
              </a:defRPr>
            </a:lvl1pPr>
          </a:lstStyle>
          <a:p>
            <a:r>
              <a:rPr lang="en-US" dirty="0"/>
              <a:t>Section Header</a:t>
            </a:r>
          </a:p>
        </p:txBody>
      </p:sp>
      <p:sp>
        <p:nvSpPr>
          <p:cNvPr id="5" name="Footer Placeholder 4">
            <a:extLst>
              <a:ext uri="{FF2B5EF4-FFF2-40B4-BE49-F238E27FC236}">
                <a16:creationId xmlns:a16="http://schemas.microsoft.com/office/drawing/2014/main" id="{D9565C52-890D-4844-AC58-6EF10EAB5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1E513-2506-4692-BD19-B0C6F63DC669}"/>
              </a:ext>
            </a:extLst>
          </p:cNvPr>
          <p:cNvSpPr>
            <a:spLocks noGrp="1"/>
          </p:cNvSpPr>
          <p:nvPr>
            <p:ph type="sldNum" sz="quarter" idx="12"/>
          </p:nvPr>
        </p:nvSpPr>
        <p:spPr/>
        <p:txBody>
          <a:bodyPr/>
          <a:lstStyle/>
          <a:p>
            <a:fld id="{44386D3F-56F6-4BE9-99ED-AAFC72E15B3A}" type="slidenum">
              <a:rPr lang="en-US" smtClean="0"/>
              <a:t>‹#›</a:t>
            </a:fld>
            <a:endParaRPr lang="en-US"/>
          </a:p>
        </p:txBody>
      </p:sp>
    </p:spTree>
    <p:extLst>
      <p:ext uri="{BB962C8B-B14F-4D97-AF65-F5344CB8AC3E}">
        <p14:creationId xmlns:p14="http://schemas.microsoft.com/office/powerpoint/2010/main" val="3164643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Meds">
    <p:spTree>
      <p:nvGrpSpPr>
        <p:cNvPr id="1" name=""/>
        <p:cNvGrpSpPr/>
        <p:nvPr/>
      </p:nvGrpSpPr>
      <p:grpSpPr>
        <a:xfrm>
          <a:off x="0" y="0"/>
          <a:ext cx="0" cy="0"/>
          <a:chOff x="0" y="0"/>
          <a:chExt cx="0" cy="0"/>
        </a:xfrm>
      </p:grpSpPr>
      <p:pic>
        <p:nvPicPr>
          <p:cNvPr id="8" name="Picture 7" descr="A picture containing indoor, close&#10;&#10;Description automatically generated">
            <a:extLst>
              <a:ext uri="{FF2B5EF4-FFF2-40B4-BE49-F238E27FC236}">
                <a16:creationId xmlns:a16="http://schemas.microsoft.com/office/drawing/2014/main" id="{3C5C1C02-29A4-46B9-9306-C3C3D3FD1F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069" y="-1324069"/>
            <a:ext cx="9406550" cy="9406550"/>
          </a:xfrm>
          <a:prstGeom prst="rect">
            <a:avLst/>
          </a:prstGeom>
        </p:spPr>
      </p:pic>
      <p:sp>
        <p:nvSpPr>
          <p:cNvPr id="11" name="Freeform 2">
            <a:extLst>
              <a:ext uri="{FF2B5EF4-FFF2-40B4-BE49-F238E27FC236}">
                <a16:creationId xmlns:a16="http://schemas.microsoft.com/office/drawing/2014/main" id="{FA97E3B5-4590-4810-BBCE-A4133A8B6CA0}"/>
              </a:ext>
            </a:extLst>
          </p:cNvPr>
          <p:cNvSpPr>
            <a:spLocks/>
          </p:cNvSpPr>
          <p:nvPr/>
        </p:nvSpPr>
        <p:spPr bwMode="auto">
          <a:xfrm rot="16200000">
            <a:off x="1999930" y="2789909"/>
            <a:ext cx="1676667" cy="567652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568"/>
              <a:gd name="connsiteX1" fmla="*/ 10000 w 10000"/>
              <a:gd name="connsiteY1" fmla="*/ 0 h 8568"/>
              <a:gd name="connsiteX2" fmla="*/ 10000 w 10000"/>
              <a:gd name="connsiteY2" fmla="*/ 8000 h 8568"/>
              <a:gd name="connsiteX3" fmla="*/ 5342 w 10000"/>
              <a:gd name="connsiteY3" fmla="*/ 8568 h 8568"/>
              <a:gd name="connsiteX4" fmla="*/ 0 w 10000"/>
              <a:gd name="connsiteY4" fmla="*/ 8000 h 8568"/>
              <a:gd name="connsiteX5" fmla="*/ 0 w 10000"/>
              <a:gd name="connsiteY5" fmla="*/ 0 h 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568">
                <a:moveTo>
                  <a:pt x="0" y="0"/>
                </a:moveTo>
                <a:lnTo>
                  <a:pt x="10000" y="0"/>
                </a:lnTo>
                <a:lnTo>
                  <a:pt x="10000" y="8000"/>
                </a:lnTo>
                <a:lnTo>
                  <a:pt x="5342" y="8568"/>
                </a:lnTo>
                <a:lnTo>
                  <a:pt x="0" y="8000"/>
                </a:lnTo>
                <a:lnTo>
                  <a:pt x="0" y="0"/>
                </a:lnTo>
                <a:close/>
              </a:path>
            </a:pathLst>
          </a:custGeom>
          <a:solidFill>
            <a:schemeClr val="bg2">
              <a:lumMod val="10000"/>
              <a:alpha val="64709"/>
            </a:schemeClr>
          </a:solidFill>
          <a:ln>
            <a:noFill/>
          </a:ln>
        </p:spPr>
        <p:txBody>
          <a:bodyPr rot="0" vert="horz" wrap="square" lIns="68580" tIns="34290" rIns="68580" bIns="34290" anchor="t" anchorCtr="0" upright="1">
            <a:noAutofit/>
          </a:bodyPr>
          <a:lstStyle/>
          <a:p>
            <a:endParaRPr lang="en-US" sz="1350" dirty="0"/>
          </a:p>
        </p:txBody>
      </p:sp>
      <p:sp>
        <p:nvSpPr>
          <p:cNvPr id="2" name="Title 1">
            <a:extLst>
              <a:ext uri="{FF2B5EF4-FFF2-40B4-BE49-F238E27FC236}">
                <a16:creationId xmlns:a16="http://schemas.microsoft.com/office/drawing/2014/main" id="{26D5D8A5-8516-489A-95EF-0B7939A0CA98}"/>
              </a:ext>
            </a:extLst>
          </p:cNvPr>
          <p:cNvSpPr>
            <a:spLocks noGrp="1"/>
          </p:cNvSpPr>
          <p:nvPr>
            <p:ph type="title" hasCustomPrompt="1"/>
          </p:nvPr>
        </p:nvSpPr>
        <p:spPr>
          <a:xfrm>
            <a:off x="99588" y="4789837"/>
            <a:ext cx="5264591" cy="1676668"/>
          </a:xfrm>
        </p:spPr>
        <p:txBody>
          <a:bodyPr anchor="ctr">
            <a:normAutofit/>
          </a:bodyPr>
          <a:lstStyle>
            <a:lvl1pPr>
              <a:lnSpc>
                <a:spcPct val="100000"/>
              </a:lnSpc>
              <a:defRPr sz="4000" b="1">
                <a:solidFill>
                  <a:schemeClr val="bg1"/>
                </a:solidFill>
                <a:latin typeface="+mn-lt"/>
              </a:defRPr>
            </a:lvl1pPr>
          </a:lstStyle>
          <a:p>
            <a:r>
              <a:rPr lang="en-US" dirty="0"/>
              <a:t>Section Header</a:t>
            </a:r>
          </a:p>
        </p:txBody>
      </p:sp>
      <p:sp>
        <p:nvSpPr>
          <p:cNvPr id="5" name="Footer Placeholder 4">
            <a:extLst>
              <a:ext uri="{FF2B5EF4-FFF2-40B4-BE49-F238E27FC236}">
                <a16:creationId xmlns:a16="http://schemas.microsoft.com/office/drawing/2014/main" id="{D9565C52-890D-4844-AC58-6EF10EAB5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1E513-2506-4692-BD19-B0C6F63DC669}"/>
              </a:ext>
            </a:extLst>
          </p:cNvPr>
          <p:cNvSpPr>
            <a:spLocks noGrp="1"/>
          </p:cNvSpPr>
          <p:nvPr>
            <p:ph type="sldNum" sz="quarter" idx="12"/>
          </p:nvPr>
        </p:nvSpPr>
        <p:spPr/>
        <p:txBody>
          <a:bodyPr/>
          <a:lstStyle/>
          <a:p>
            <a:fld id="{44386D3F-56F6-4BE9-99ED-AAFC72E15B3A}" type="slidenum">
              <a:rPr lang="en-US" smtClean="0"/>
              <a:t>‹#›</a:t>
            </a:fld>
            <a:endParaRPr lang="en-US"/>
          </a:p>
        </p:txBody>
      </p:sp>
    </p:spTree>
    <p:extLst>
      <p:ext uri="{BB962C8B-B14F-4D97-AF65-F5344CB8AC3E}">
        <p14:creationId xmlns:p14="http://schemas.microsoft.com/office/powerpoint/2010/main" val="70308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Vapes">
    <p:spTree>
      <p:nvGrpSpPr>
        <p:cNvPr id="1" name=""/>
        <p:cNvGrpSpPr/>
        <p:nvPr/>
      </p:nvGrpSpPr>
      <p:grpSpPr>
        <a:xfrm>
          <a:off x="0" y="0"/>
          <a:ext cx="0" cy="0"/>
          <a:chOff x="0" y="0"/>
          <a:chExt cx="0" cy="0"/>
        </a:xfrm>
      </p:grpSpPr>
      <p:pic>
        <p:nvPicPr>
          <p:cNvPr id="9" name="Picture 8" descr="A picture containing indoor, stationary, writing implement, cup&#10;&#10;Description automatically generated">
            <a:extLst>
              <a:ext uri="{FF2B5EF4-FFF2-40B4-BE49-F238E27FC236}">
                <a16:creationId xmlns:a16="http://schemas.microsoft.com/office/drawing/2014/main" id="{FAF60052-CBF0-4A12-9DE6-B07176C98F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170"/>
            <a:ext cx="10401255" cy="6934170"/>
          </a:xfrm>
          <a:prstGeom prst="rect">
            <a:avLst/>
          </a:prstGeom>
        </p:spPr>
      </p:pic>
      <p:sp>
        <p:nvSpPr>
          <p:cNvPr id="12" name="Freeform 2">
            <a:extLst>
              <a:ext uri="{FF2B5EF4-FFF2-40B4-BE49-F238E27FC236}">
                <a16:creationId xmlns:a16="http://schemas.microsoft.com/office/drawing/2014/main" id="{FF0E8D99-8650-4E39-8B6E-C008C33B2172}"/>
              </a:ext>
            </a:extLst>
          </p:cNvPr>
          <p:cNvSpPr>
            <a:spLocks/>
          </p:cNvSpPr>
          <p:nvPr userDrawn="1"/>
        </p:nvSpPr>
        <p:spPr bwMode="auto">
          <a:xfrm rot="16200000">
            <a:off x="1999927" y="2789909"/>
            <a:ext cx="1676667" cy="567652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568"/>
              <a:gd name="connsiteX1" fmla="*/ 10000 w 10000"/>
              <a:gd name="connsiteY1" fmla="*/ 0 h 8568"/>
              <a:gd name="connsiteX2" fmla="*/ 10000 w 10000"/>
              <a:gd name="connsiteY2" fmla="*/ 8000 h 8568"/>
              <a:gd name="connsiteX3" fmla="*/ 5342 w 10000"/>
              <a:gd name="connsiteY3" fmla="*/ 8568 h 8568"/>
              <a:gd name="connsiteX4" fmla="*/ 0 w 10000"/>
              <a:gd name="connsiteY4" fmla="*/ 8000 h 8568"/>
              <a:gd name="connsiteX5" fmla="*/ 0 w 10000"/>
              <a:gd name="connsiteY5" fmla="*/ 0 h 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568">
                <a:moveTo>
                  <a:pt x="0" y="0"/>
                </a:moveTo>
                <a:lnTo>
                  <a:pt x="10000" y="0"/>
                </a:lnTo>
                <a:lnTo>
                  <a:pt x="10000" y="8000"/>
                </a:lnTo>
                <a:lnTo>
                  <a:pt x="5342" y="8568"/>
                </a:lnTo>
                <a:lnTo>
                  <a:pt x="0" y="8000"/>
                </a:lnTo>
                <a:lnTo>
                  <a:pt x="0" y="0"/>
                </a:lnTo>
                <a:close/>
              </a:path>
            </a:pathLst>
          </a:custGeom>
          <a:solidFill>
            <a:srgbClr val="29AAE2">
              <a:alpha val="6470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350" dirty="0"/>
          </a:p>
        </p:txBody>
      </p:sp>
      <p:sp>
        <p:nvSpPr>
          <p:cNvPr id="2" name="Title 1">
            <a:extLst>
              <a:ext uri="{FF2B5EF4-FFF2-40B4-BE49-F238E27FC236}">
                <a16:creationId xmlns:a16="http://schemas.microsoft.com/office/drawing/2014/main" id="{26D5D8A5-8516-489A-95EF-0B7939A0CA98}"/>
              </a:ext>
            </a:extLst>
          </p:cNvPr>
          <p:cNvSpPr>
            <a:spLocks noGrp="1"/>
          </p:cNvSpPr>
          <p:nvPr>
            <p:ph type="title" hasCustomPrompt="1"/>
          </p:nvPr>
        </p:nvSpPr>
        <p:spPr>
          <a:xfrm>
            <a:off x="63374" y="4789836"/>
            <a:ext cx="5300805" cy="1676667"/>
          </a:xfrm>
        </p:spPr>
        <p:txBody>
          <a:bodyPr anchor="ctr">
            <a:normAutofit/>
          </a:bodyPr>
          <a:lstStyle>
            <a:lvl1pPr>
              <a:defRPr sz="4000" b="1">
                <a:solidFill>
                  <a:schemeClr val="bg1"/>
                </a:solidFill>
                <a:latin typeface="+mn-lt"/>
              </a:defRPr>
            </a:lvl1pPr>
          </a:lstStyle>
          <a:p>
            <a:r>
              <a:rPr lang="en-US" dirty="0"/>
              <a:t>Section Header</a:t>
            </a:r>
          </a:p>
        </p:txBody>
      </p:sp>
      <p:sp>
        <p:nvSpPr>
          <p:cNvPr id="6" name="Slide Number Placeholder 5">
            <a:extLst>
              <a:ext uri="{FF2B5EF4-FFF2-40B4-BE49-F238E27FC236}">
                <a16:creationId xmlns:a16="http://schemas.microsoft.com/office/drawing/2014/main" id="{4E51E513-2506-4692-BD19-B0C6F63DC669}"/>
              </a:ext>
            </a:extLst>
          </p:cNvPr>
          <p:cNvSpPr>
            <a:spLocks noGrp="1"/>
          </p:cNvSpPr>
          <p:nvPr>
            <p:ph type="sldNum" sz="quarter" idx="12"/>
          </p:nvPr>
        </p:nvSpPr>
        <p:spPr/>
        <p:txBody>
          <a:bodyPr/>
          <a:lstStyle/>
          <a:p>
            <a:fld id="{44386D3F-56F6-4BE9-99ED-AAFC72E15B3A}" type="slidenum">
              <a:rPr lang="en-US" smtClean="0"/>
              <a:t>‹#›</a:t>
            </a:fld>
            <a:endParaRPr lang="en-US"/>
          </a:p>
        </p:txBody>
      </p:sp>
    </p:spTree>
    <p:extLst>
      <p:ext uri="{BB962C8B-B14F-4D97-AF65-F5344CB8AC3E}">
        <p14:creationId xmlns:p14="http://schemas.microsoft.com/office/powerpoint/2010/main" val="2276642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A picture containing person, indoor, people&#10;&#10;Description automatically generated">
            <a:extLst>
              <a:ext uri="{FF2B5EF4-FFF2-40B4-BE49-F238E27FC236}">
                <a16:creationId xmlns:a16="http://schemas.microsoft.com/office/drawing/2014/main" id="{6BD26244-29E5-400A-A0C7-E6D5A699C3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7050" y="-201691"/>
            <a:ext cx="10589536" cy="7059691"/>
          </a:xfrm>
          <a:prstGeom prst="rect">
            <a:avLst/>
          </a:prstGeom>
        </p:spPr>
      </p:pic>
      <p:sp>
        <p:nvSpPr>
          <p:cNvPr id="11" name="Freeform 2">
            <a:extLst>
              <a:ext uri="{FF2B5EF4-FFF2-40B4-BE49-F238E27FC236}">
                <a16:creationId xmlns:a16="http://schemas.microsoft.com/office/drawing/2014/main" id="{FA97E3B5-4590-4810-BBCE-A4133A8B6CA0}"/>
              </a:ext>
            </a:extLst>
          </p:cNvPr>
          <p:cNvSpPr>
            <a:spLocks/>
          </p:cNvSpPr>
          <p:nvPr/>
        </p:nvSpPr>
        <p:spPr bwMode="auto">
          <a:xfrm rot="16200000">
            <a:off x="1999930" y="2789909"/>
            <a:ext cx="1676667" cy="567652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568"/>
              <a:gd name="connsiteX1" fmla="*/ 10000 w 10000"/>
              <a:gd name="connsiteY1" fmla="*/ 0 h 8568"/>
              <a:gd name="connsiteX2" fmla="*/ 10000 w 10000"/>
              <a:gd name="connsiteY2" fmla="*/ 8000 h 8568"/>
              <a:gd name="connsiteX3" fmla="*/ 5342 w 10000"/>
              <a:gd name="connsiteY3" fmla="*/ 8568 h 8568"/>
              <a:gd name="connsiteX4" fmla="*/ 0 w 10000"/>
              <a:gd name="connsiteY4" fmla="*/ 8000 h 8568"/>
              <a:gd name="connsiteX5" fmla="*/ 0 w 10000"/>
              <a:gd name="connsiteY5" fmla="*/ 0 h 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568">
                <a:moveTo>
                  <a:pt x="0" y="0"/>
                </a:moveTo>
                <a:lnTo>
                  <a:pt x="10000" y="0"/>
                </a:lnTo>
                <a:lnTo>
                  <a:pt x="10000" y="8000"/>
                </a:lnTo>
                <a:lnTo>
                  <a:pt x="5342" y="8568"/>
                </a:lnTo>
                <a:lnTo>
                  <a:pt x="0" y="8000"/>
                </a:lnTo>
                <a:lnTo>
                  <a:pt x="0" y="0"/>
                </a:lnTo>
                <a:close/>
              </a:path>
            </a:pathLst>
          </a:custGeom>
          <a:solidFill>
            <a:srgbClr val="29AAE2">
              <a:alpha val="6470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350" dirty="0"/>
          </a:p>
        </p:txBody>
      </p:sp>
      <p:sp>
        <p:nvSpPr>
          <p:cNvPr id="2" name="Title 1">
            <a:extLst>
              <a:ext uri="{FF2B5EF4-FFF2-40B4-BE49-F238E27FC236}">
                <a16:creationId xmlns:a16="http://schemas.microsoft.com/office/drawing/2014/main" id="{26D5D8A5-8516-489A-95EF-0B7939A0CA98}"/>
              </a:ext>
            </a:extLst>
          </p:cNvPr>
          <p:cNvSpPr>
            <a:spLocks noGrp="1"/>
          </p:cNvSpPr>
          <p:nvPr>
            <p:ph type="title"/>
          </p:nvPr>
        </p:nvSpPr>
        <p:spPr>
          <a:xfrm>
            <a:off x="178901" y="4789837"/>
            <a:ext cx="5185278" cy="1429988"/>
          </a:xfrm>
        </p:spPr>
        <p:txBody>
          <a:bodyPr anchor="ctr">
            <a:normAutofit/>
          </a:bodyPr>
          <a:lstStyle>
            <a:lvl1pPr>
              <a:defRPr sz="2700" b="1">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8B7CE47-6EC7-426F-9D2B-93769E7B78D8}"/>
              </a:ext>
            </a:extLst>
          </p:cNvPr>
          <p:cNvSpPr>
            <a:spLocks noGrp="1"/>
          </p:cNvSpPr>
          <p:nvPr>
            <p:ph type="body" idx="1"/>
          </p:nvPr>
        </p:nvSpPr>
        <p:spPr>
          <a:xfrm>
            <a:off x="162491" y="6156356"/>
            <a:ext cx="6043659" cy="55682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44C8F2-2CAD-4026-A3E4-2843DCE62B0C}"/>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5" name="Footer Placeholder 4">
            <a:extLst>
              <a:ext uri="{FF2B5EF4-FFF2-40B4-BE49-F238E27FC236}">
                <a16:creationId xmlns:a16="http://schemas.microsoft.com/office/drawing/2014/main" id="{D9565C52-890D-4844-AC58-6EF10EAB53C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70242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Picture 7" descr="A picture containing sky, sunset, outdoor, sun&#10;&#10;Description automatically generated">
            <a:extLst>
              <a:ext uri="{FF2B5EF4-FFF2-40B4-BE49-F238E27FC236}">
                <a16:creationId xmlns:a16="http://schemas.microsoft.com/office/drawing/2014/main" id="{45DFFA8D-168F-4DD6-950A-4856F86C4B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9926"/>
          <a:stretch/>
        </p:blipFill>
        <p:spPr>
          <a:xfrm>
            <a:off x="-419474" y="-1270000"/>
            <a:ext cx="9762650" cy="8128000"/>
          </a:xfrm>
          <a:prstGeom prst="rect">
            <a:avLst/>
          </a:prstGeom>
        </p:spPr>
      </p:pic>
      <p:sp>
        <p:nvSpPr>
          <p:cNvPr id="11" name="Freeform 2">
            <a:extLst>
              <a:ext uri="{FF2B5EF4-FFF2-40B4-BE49-F238E27FC236}">
                <a16:creationId xmlns:a16="http://schemas.microsoft.com/office/drawing/2014/main" id="{FA97E3B5-4590-4810-BBCE-A4133A8B6CA0}"/>
              </a:ext>
            </a:extLst>
          </p:cNvPr>
          <p:cNvSpPr>
            <a:spLocks/>
          </p:cNvSpPr>
          <p:nvPr/>
        </p:nvSpPr>
        <p:spPr bwMode="auto">
          <a:xfrm rot="16200000">
            <a:off x="1999930" y="2789909"/>
            <a:ext cx="1676667" cy="567652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568"/>
              <a:gd name="connsiteX1" fmla="*/ 10000 w 10000"/>
              <a:gd name="connsiteY1" fmla="*/ 0 h 8568"/>
              <a:gd name="connsiteX2" fmla="*/ 10000 w 10000"/>
              <a:gd name="connsiteY2" fmla="*/ 8000 h 8568"/>
              <a:gd name="connsiteX3" fmla="*/ 5342 w 10000"/>
              <a:gd name="connsiteY3" fmla="*/ 8568 h 8568"/>
              <a:gd name="connsiteX4" fmla="*/ 0 w 10000"/>
              <a:gd name="connsiteY4" fmla="*/ 8000 h 8568"/>
              <a:gd name="connsiteX5" fmla="*/ 0 w 10000"/>
              <a:gd name="connsiteY5" fmla="*/ 0 h 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568">
                <a:moveTo>
                  <a:pt x="0" y="0"/>
                </a:moveTo>
                <a:lnTo>
                  <a:pt x="10000" y="0"/>
                </a:lnTo>
                <a:lnTo>
                  <a:pt x="10000" y="8000"/>
                </a:lnTo>
                <a:lnTo>
                  <a:pt x="5342" y="8568"/>
                </a:lnTo>
                <a:lnTo>
                  <a:pt x="0" y="8000"/>
                </a:lnTo>
                <a:lnTo>
                  <a:pt x="0" y="0"/>
                </a:lnTo>
                <a:close/>
              </a:path>
            </a:pathLst>
          </a:custGeom>
          <a:solidFill>
            <a:srgbClr val="29AAE2">
              <a:alpha val="6470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350" dirty="0"/>
          </a:p>
        </p:txBody>
      </p:sp>
      <p:sp>
        <p:nvSpPr>
          <p:cNvPr id="2" name="Title 1">
            <a:extLst>
              <a:ext uri="{FF2B5EF4-FFF2-40B4-BE49-F238E27FC236}">
                <a16:creationId xmlns:a16="http://schemas.microsoft.com/office/drawing/2014/main" id="{26D5D8A5-8516-489A-95EF-0B7939A0CA98}"/>
              </a:ext>
            </a:extLst>
          </p:cNvPr>
          <p:cNvSpPr>
            <a:spLocks noGrp="1"/>
          </p:cNvSpPr>
          <p:nvPr>
            <p:ph type="title" hasCustomPrompt="1"/>
          </p:nvPr>
        </p:nvSpPr>
        <p:spPr>
          <a:xfrm>
            <a:off x="178901" y="4789837"/>
            <a:ext cx="5185278" cy="1676668"/>
          </a:xfrm>
        </p:spPr>
        <p:txBody>
          <a:bodyPr anchor="ctr">
            <a:normAutofit/>
          </a:bodyPr>
          <a:lstStyle>
            <a:lvl1pPr>
              <a:defRPr sz="4000" b="1">
                <a:solidFill>
                  <a:schemeClr val="bg1"/>
                </a:solidFill>
                <a:latin typeface="+mn-lt"/>
              </a:defRPr>
            </a:lvl1pPr>
          </a:lstStyle>
          <a:p>
            <a:r>
              <a:rPr lang="en-US" dirty="0"/>
              <a:t>Section Header</a:t>
            </a:r>
          </a:p>
        </p:txBody>
      </p:sp>
      <p:sp>
        <p:nvSpPr>
          <p:cNvPr id="3" name="Text Placeholder 2">
            <a:extLst>
              <a:ext uri="{FF2B5EF4-FFF2-40B4-BE49-F238E27FC236}">
                <a16:creationId xmlns:a16="http://schemas.microsoft.com/office/drawing/2014/main" id="{68B7CE47-6EC7-426F-9D2B-93769E7B78D8}"/>
              </a:ext>
            </a:extLst>
          </p:cNvPr>
          <p:cNvSpPr>
            <a:spLocks noGrp="1"/>
          </p:cNvSpPr>
          <p:nvPr>
            <p:ph type="body" idx="1"/>
          </p:nvPr>
        </p:nvSpPr>
        <p:spPr>
          <a:xfrm>
            <a:off x="162491" y="6156356"/>
            <a:ext cx="6043659" cy="55682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44C8F2-2CAD-4026-A3E4-2843DCE62B0C}"/>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5" name="Footer Placeholder 4">
            <a:extLst>
              <a:ext uri="{FF2B5EF4-FFF2-40B4-BE49-F238E27FC236}">
                <a16:creationId xmlns:a16="http://schemas.microsoft.com/office/drawing/2014/main" id="{D9565C52-890D-4844-AC58-6EF10EAB53C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09863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C44A1AE7-513F-4D0C-9C94-7AB3C72DA6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3375"/>
          <a:stretch/>
        </p:blipFill>
        <p:spPr>
          <a:xfrm>
            <a:off x="0" y="-527615"/>
            <a:ext cx="9596673" cy="7385615"/>
          </a:xfrm>
          <a:prstGeom prst="rect">
            <a:avLst/>
          </a:prstGeom>
        </p:spPr>
      </p:pic>
      <p:sp>
        <p:nvSpPr>
          <p:cNvPr id="11" name="Freeform 2">
            <a:extLst>
              <a:ext uri="{FF2B5EF4-FFF2-40B4-BE49-F238E27FC236}">
                <a16:creationId xmlns:a16="http://schemas.microsoft.com/office/drawing/2014/main" id="{FA97E3B5-4590-4810-BBCE-A4133A8B6CA0}"/>
              </a:ext>
            </a:extLst>
          </p:cNvPr>
          <p:cNvSpPr>
            <a:spLocks/>
          </p:cNvSpPr>
          <p:nvPr/>
        </p:nvSpPr>
        <p:spPr bwMode="auto">
          <a:xfrm rot="16200000">
            <a:off x="1999930" y="2789909"/>
            <a:ext cx="1676667" cy="567652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568"/>
              <a:gd name="connsiteX1" fmla="*/ 10000 w 10000"/>
              <a:gd name="connsiteY1" fmla="*/ 0 h 8568"/>
              <a:gd name="connsiteX2" fmla="*/ 10000 w 10000"/>
              <a:gd name="connsiteY2" fmla="*/ 8000 h 8568"/>
              <a:gd name="connsiteX3" fmla="*/ 5342 w 10000"/>
              <a:gd name="connsiteY3" fmla="*/ 8568 h 8568"/>
              <a:gd name="connsiteX4" fmla="*/ 0 w 10000"/>
              <a:gd name="connsiteY4" fmla="*/ 8000 h 8568"/>
              <a:gd name="connsiteX5" fmla="*/ 0 w 10000"/>
              <a:gd name="connsiteY5" fmla="*/ 0 h 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568">
                <a:moveTo>
                  <a:pt x="0" y="0"/>
                </a:moveTo>
                <a:lnTo>
                  <a:pt x="10000" y="0"/>
                </a:lnTo>
                <a:lnTo>
                  <a:pt x="10000" y="8000"/>
                </a:lnTo>
                <a:lnTo>
                  <a:pt x="5342" y="8568"/>
                </a:lnTo>
                <a:lnTo>
                  <a:pt x="0" y="8000"/>
                </a:lnTo>
                <a:lnTo>
                  <a:pt x="0" y="0"/>
                </a:lnTo>
                <a:close/>
              </a:path>
            </a:pathLst>
          </a:custGeom>
          <a:solidFill>
            <a:srgbClr val="29AAE2">
              <a:alpha val="6470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350" dirty="0"/>
          </a:p>
        </p:txBody>
      </p:sp>
      <p:sp>
        <p:nvSpPr>
          <p:cNvPr id="2" name="Title 1">
            <a:extLst>
              <a:ext uri="{FF2B5EF4-FFF2-40B4-BE49-F238E27FC236}">
                <a16:creationId xmlns:a16="http://schemas.microsoft.com/office/drawing/2014/main" id="{26D5D8A5-8516-489A-95EF-0B7939A0CA98}"/>
              </a:ext>
            </a:extLst>
          </p:cNvPr>
          <p:cNvSpPr>
            <a:spLocks noGrp="1"/>
          </p:cNvSpPr>
          <p:nvPr>
            <p:ph type="title" hasCustomPrompt="1"/>
          </p:nvPr>
        </p:nvSpPr>
        <p:spPr>
          <a:xfrm>
            <a:off x="126749" y="4789837"/>
            <a:ext cx="5237430" cy="1676668"/>
          </a:xfrm>
        </p:spPr>
        <p:txBody>
          <a:bodyPr anchor="ctr">
            <a:normAutofit/>
          </a:bodyPr>
          <a:lstStyle>
            <a:lvl1pPr>
              <a:defRPr sz="4000" b="1">
                <a:solidFill>
                  <a:schemeClr val="bg1"/>
                </a:solidFill>
                <a:latin typeface="+mn-lt"/>
              </a:defRPr>
            </a:lvl1pPr>
          </a:lstStyle>
          <a:p>
            <a:r>
              <a:rPr lang="en-US" dirty="0"/>
              <a:t>Section Header</a:t>
            </a:r>
          </a:p>
        </p:txBody>
      </p:sp>
      <p:sp>
        <p:nvSpPr>
          <p:cNvPr id="5" name="Footer Placeholder 4">
            <a:extLst>
              <a:ext uri="{FF2B5EF4-FFF2-40B4-BE49-F238E27FC236}">
                <a16:creationId xmlns:a16="http://schemas.microsoft.com/office/drawing/2014/main" id="{D9565C52-890D-4844-AC58-6EF10EAB53C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3076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09487524-9949-4AB1-83F2-EC5D5AB198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9"/>
            <a:ext cx="9504623" cy="6859019"/>
          </a:xfrm>
          <a:prstGeom prst="rect">
            <a:avLst/>
          </a:prstGeom>
        </p:spPr>
      </p:pic>
      <p:sp>
        <p:nvSpPr>
          <p:cNvPr id="11" name="Freeform 2">
            <a:extLst>
              <a:ext uri="{FF2B5EF4-FFF2-40B4-BE49-F238E27FC236}">
                <a16:creationId xmlns:a16="http://schemas.microsoft.com/office/drawing/2014/main" id="{FA97E3B5-4590-4810-BBCE-A4133A8B6CA0}"/>
              </a:ext>
            </a:extLst>
          </p:cNvPr>
          <p:cNvSpPr>
            <a:spLocks/>
          </p:cNvSpPr>
          <p:nvPr/>
        </p:nvSpPr>
        <p:spPr bwMode="auto">
          <a:xfrm rot="16200000">
            <a:off x="1999930" y="2789909"/>
            <a:ext cx="1676667" cy="567652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568"/>
              <a:gd name="connsiteX1" fmla="*/ 10000 w 10000"/>
              <a:gd name="connsiteY1" fmla="*/ 0 h 8568"/>
              <a:gd name="connsiteX2" fmla="*/ 10000 w 10000"/>
              <a:gd name="connsiteY2" fmla="*/ 8000 h 8568"/>
              <a:gd name="connsiteX3" fmla="*/ 5342 w 10000"/>
              <a:gd name="connsiteY3" fmla="*/ 8568 h 8568"/>
              <a:gd name="connsiteX4" fmla="*/ 0 w 10000"/>
              <a:gd name="connsiteY4" fmla="*/ 8000 h 8568"/>
              <a:gd name="connsiteX5" fmla="*/ 0 w 10000"/>
              <a:gd name="connsiteY5" fmla="*/ 0 h 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568">
                <a:moveTo>
                  <a:pt x="0" y="0"/>
                </a:moveTo>
                <a:lnTo>
                  <a:pt x="10000" y="0"/>
                </a:lnTo>
                <a:lnTo>
                  <a:pt x="10000" y="8000"/>
                </a:lnTo>
                <a:lnTo>
                  <a:pt x="5342" y="8568"/>
                </a:lnTo>
                <a:lnTo>
                  <a:pt x="0" y="8000"/>
                </a:lnTo>
                <a:lnTo>
                  <a:pt x="0" y="0"/>
                </a:lnTo>
                <a:close/>
              </a:path>
            </a:pathLst>
          </a:custGeom>
          <a:solidFill>
            <a:srgbClr val="29AAE2">
              <a:alpha val="64709"/>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endParaRPr lang="en-US" sz="1350" dirty="0"/>
          </a:p>
        </p:txBody>
      </p:sp>
      <p:sp>
        <p:nvSpPr>
          <p:cNvPr id="2" name="Title 1">
            <a:extLst>
              <a:ext uri="{FF2B5EF4-FFF2-40B4-BE49-F238E27FC236}">
                <a16:creationId xmlns:a16="http://schemas.microsoft.com/office/drawing/2014/main" id="{26D5D8A5-8516-489A-95EF-0B7939A0CA98}"/>
              </a:ext>
            </a:extLst>
          </p:cNvPr>
          <p:cNvSpPr>
            <a:spLocks noGrp="1"/>
          </p:cNvSpPr>
          <p:nvPr>
            <p:ph type="title" hasCustomPrompt="1"/>
          </p:nvPr>
        </p:nvSpPr>
        <p:spPr>
          <a:xfrm>
            <a:off x="178901" y="4789837"/>
            <a:ext cx="5185278" cy="1676668"/>
          </a:xfrm>
        </p:spPr>
        <p:txBody>
          <a:bodyPr anchor="ctr">
            <a:normAutofit/>
          </a:bodyPr>
          <a:lstStyle>
            <a:lvl1pPr>
              <a:defRPr sz="4000" b="1">
                <a:solidFill>
                  <a:schemeClr val="bg1"/>
                </a:solidFill>
                <a:latin typeface="+mn-lt"/>
              </a:defRPr>
            </a:lvl1pPr>
          </a:lstStyle>
          <a:p>
            <a:r>
              <a:rPr lang="en-US" dirty="0"/>
              <a:t>Section Header</a:t>
            </a:r>
          </a:p>
        </p:txBody>
      </p:sp>
      <p:sp>
        <p:nvSpPr>
          <p:cNvPr id="3" name="Text Placeholder 2">
            <a:extLst>
              <a:ext uri="{FF2B5EF4-FFF2-40B4-BE49-F238E27FC236}">
                <a16:creationId xmlns:a16="http://schemas.microsoft.com/office/drawing/2014/main" id="{68B7CE47-6EC7-426F-9D2B-93769E7B78D8}"/>
              </a:ext>
            </a:extLst>
          </p:cNvPr>
          <p:cNvSpPr>
            <a:spLocks noGrp="1"/>
          </p:cNvSpPr>
          <p:nvPr>
            <p:ph type="body" idx="1"/>
          </p:nvPr>
        </p:nvSpPr>
        <p:spPr>
          <a:xfrm>
            <a:off x="162491" y="6156356"/>
            <a:ext cx="6043659" cy="55682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44C8F2-2CAD-4026-A3E4-2843DCE62B0C}"/>
              </a:ext>
            </a:extLst>
          </p:cNvPr>
          <p:cNvSpPr>
            <a:spLocks noGrp="1"/>
          </p:cNvSpPr>
          <p:nvPr>
            <p:ph type="dt" sz="half" idx="10"/>
          </p:nvPr>
        </p:nvSpPr>
        <p:spPr/>
        <p:txBody>
          <a:bodyPr/>
          <a:lstStyle/>
          <a:p>
            <a:fld id="{EF7FEA74-0336-4341-B848-09C896EB045D}" type="datetimeFigureOut">
              <a:rPr lang="en-US" smtClean="0"/>
              <a:t>7/31/2025</a:t>
            </a:fld>
            <a:endParaRPr lang="en-US"/>
          </a:p>
        </p:txBody>
      </p:sp>
      <p:sp>
        <p:nvSpPr>
          <p:cNvPr id="5" name="Footer Placeholder 4">
            <a:extLst>
              <a:ext uri="{FF2B5EF4-FFF2-40B4-BE49-F238E27FC236}">
                <a16:creationId xmlns:a16="http://schemas.microsoft.com/office/drawing/2014/main" id="{D9565C52-890D-4844-AC58-6EF10EAB53C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4982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70C4A6-253E-4CF0-8B68-601134A17C5A}"/>
              </a:ext>
            </a:extLst>
          </p:cNvPr>
          <p:cNvSpPr>
            <a:spLocks noGrp="1"/>
          </p:cNvSpPr>
          <p:nvPr>
            <p:ph type="title"/>
          </p:nvPr>
        </p:nvSpPr>
        <p:spPr>
          <a:xfrm>
            <a:off x="628650" y="325926"/>
            <a:ext cx="7886700" cy="136476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C4B73B-E453-4172-8762-F5E5DCEC2985}"/>
              </a:ext>
            </a:extLst>
          </p:cNvPr>
          <p:cNvSpPr>
            <a:spLocks noGrp="1"/>
          </p:cNvSpPr>
          <p:nvPr>
            <p:ph type="body" idx="1"/>
          </p:nvPr>
        </p:nvSpPr>
        <p:spPr>
          <a:xfrm>
            <a:off x="628650" y="1690690"/>
            <a:ext cx="7886700" cy="44862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15B60A-63D4-40AB-A819-886008920C5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7FEA74-0336-4341-B848-09C896EB045D}" type="datetimeFigureOut">
              <a:rPr lang="en-US" smtClean="0"/>
              <a:t>7/31/2025</a:t>
            </a:fld>
            <a:endParaRPr lang="en-US"/>
          </a:p>
        </p:txBody>
      </p:sp>
      <p:sp>
        <p:nvSpPr>
          <p:cNvPr id="5" name="Footer Placeholder 4">
            <a:extLst>
              <a:ext uri="{FF2B5EF4-FFF2-40B4-BE49-F238E27FC236}">
                <a16:creationId xmlns:a16="http://schemas.microsoft.com/office/drawing/2014/main" id="{930266EA-F043-4573-BF9B-99331723736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6D7D11-ECBD-42DB-8206-0062D4EC5A8C}"/>
              </a:ext>
            </a:extLst>
          </p:cNvPr>
          <p:cNvSpPr>
            <a:spLocks noGrp="1"/>
          </p:cNvSpPr>
          <p:nvPr>
            <p:ph type="sldNum" sz="quarter" idx="4"/>
          </p:nvPr>
        </p:nvSpPr>
        <p:spPr>
          <a:xfrm>
            <a:off x="6367415" y="6492874"/>
            <a:ext cx="1825971" cy="228602"/>
          </a:xfrm>
          <a:prstGeom prst="rect">
            <a:avLst/>
          </a:prstGeom>
        </p:spPr>
        <p:txBody>
          <a:bodyPr vert="horz" lIns="91440" tIns="45720" rIns="91440" bIns="45720" rtlCol="0" anchor="ctr"/>
          <a:lstStyle>
            <a:lvl1pPr algn="r">
              <a:defRPr sz="825">
                <a:solidFill>
                  <a:schemeClr val="accent1"/>
                </a:solidFill>
              </a:defRPr>
            </a:lvl1pPr>
          </a:lstStyle>
          <a:p>
            <a:fld id="{44386D3F-56F6-4BE9-99ED-AAFC72E15B3A}" type="slidenum">
              <a:rPr lang="en-US" smtClean="0"/>
              <a:pPr/>
              <a:t>‹#›</a:t>
            </a:fld>
            <a:endParaRPr lang="en-US" dirty="0"/>
          </a:p>
        </p:txBody>
      </p:sp>
      <p:pic>
        <p:nvPicPr>
          <p:cNvPr id="7" name="Picture 6" descr="A close up of a logo&#10;&#10;Description generated with very high confidence">
            <a:extLst>
              <a:ext uri="{FF2B5EF4-FFF2-40B4-BE49-F238E27FC236}">
                <a16:creationId xmlns:a16="http://schemas.microsoft.com/office/drawing/2014/main" id="{F6C91853-36BE-4BB4-BC58-CA36B10D5B28}"/>
              </a:ext>
            </a:extLst>
          </p:cNvPr>
          <p:cNvPicPr>
            <a:picLocks noChangeAspect="1"/>
          </p:cNvPicPr>
          <p:nvPr userDrawn="1"/>
        </p:nvPicPr>
        <p:blipFill rotWithShape="1">
          <a:blip r:embed="rId24">
            <a:extLst>
              <a:ext uri="{28A0092B-C50C-407E-A947-70E740481C1C}">
                <a14:useLocalDpi xmlns:a14="http://schemas.microsoft.com/office/drawing/2010/main" val="0"/>
              </a:ext>
            </a:extLst>
          </a:blip>
          <a:srcRect b="13607"/>
          <a:stretch/>
        </p:blipFill>
        <p:spPr>
          <a:xfrm>
            <a:off x="8283921" y="6281757"/>
            <a:ext cx="757069" cy="502010"/>
          </a:xfrm>
          <a:prstGeom prst="rect">
            <a:avLst/>
          </a:prstGeom>
        </p:spPr>
      </p:pic>
    </p:spTree>
    <p:extLst>
      <p:ext uri="{BB962C8B-B14F-4D97-AF65-F5344CB8AC3E}">
        <p14:creationId xmlns:p14="http://schemas.microsoft.com/office/powerpoint/2010/main" val="23209185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5" r:id="rId4"/>
    <p:sldLayoutId id="2147483694" r:id="rId5"/>
    <p:sldLayoutId id="2147483687" r:id="rId6"/>
    <p:sldLayoutId id="2147483688" r:id="rId7"/>
    <p:sldLayoutId id="2147483689" r:id="rId8"/>
    <p:sldLayoutId id="2147483690" r:id="rId9"/>
    <p:sldLayoutId id="2147483691" r:id="rId10"/>
    <p:sldLayoutId id="2147483692" r:id="rId11"/>
    <p:sldLayoutId id="2147483676" r:id="rId12"/>
    <p:sldLayoutId id="2147483677" r:id="rId13"/>
    <p:sldLayoutId id="2147483678" r:id="rId14"/>
    <p:sldLayoutId id="2147483693" r:id="rId15"/>
    <p:sldLayoutId id="2147483679" r:id="rId16"/>
    <p:sldLayoutId id="2147483680" r:id="rId17"/>
    <p:sldLayoutId id="2147483681" r:id="rId18"/>
    <p:sldLayoutId id="2147483682" r:id="rId19"/>
    <p:sldLayoutId id="2147483683" r:id="rId20"/>
    <p:sldLayoutId id="2147483684" r:id="rId21"/>
    <p:sldLayoutId id="2147483667" r:id="rId22"/>
  </p:sldLayoutIdLst>
  <p:txStyles>
    <p:title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100000"/>
        </a:lnSpc>
        <a:spcBef>
          <a:spcPts val="600"/>
        </a:spcBef>
        <a:spcAft>
          <a:spcPts val="600"/>
        </a:spcAft>
        <a:buClr>
          <a:srgbClr val="2AAAE2"/>
        </a:buClr>
        <a:buFont typeface="Wingdings" panose="05000000000000000000" pitchFamily="2" charset="2"/>
        <a:buChar char="§"/>
        <a:defRPr sz="2400" kern="1200">
          <a:solidFill>
            <a:schemeClr val="tx1"/>
          </a:solidFill>
          <a:latin typeface="+mn-lt"/>
          <a:ea typeface="+mn-ea"/>
          <a:cs typeface="+mn-cs"/>
        </a:defRPr>
      </a:lvl2pPr>
      <a:lvl3pPr marL="942975" indent="-257175" algn="l" defTabSz="685800" rtl="0" eaLnBrk="1" latinLnBrk="0" hangingPunct="1">
        <a:lnSpc>
          <a:spcPct val="100000"/>
        </a:lnSpc>
        <a:spcBef>
          <a:spcPts val="600"/>
        </a:spcBef>
        <a:spcAft>
          <a:spcPts val="600"/>
        </a:spcAft>
        <a:buSzPct val="90000"/>
        <a:buFont typeface="Calibri" panose="020F050202020403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100000"/>
        </a:lnSpc>
        <a:spcBef>
          <a:spcPts val="600"/>
        </a:spcBef>
        <a:spcAft>
          <a:spcPts val="600"/>
        </a:spcAft>
        <a:buClr>
          <a:srgbClr val="2AAAE2"/>
        </a:buClr>
        <a:buFont typeface="Wingdings" panose="05000000000000000000" pitchFamily="2" charset="2"/>
        <a:buChar char="ú"/>
        <a:defRPr sz="1800" kern="1200">
          <a:solidFill>
            <a:schemeClr val="tx1"/>
          </a:solidFill>
          <a:latin typeface="+mn-lt"/>
          <a:ea typeface="+mn-ea"/>
          <a:cs typeface="+mn-cs"/>
        </a:defRPr>
      </a:lvl4pPr>
      <a:lvl5pPr marL="1543050" indent="-171450" algn="l" defTabSz="685800"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3205" y="183649"/>
            <a:ext cx="8079581" cy="1658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7492" y="1841848"/>
            <a:ext cx="8065294" cy="4413389"/>
          </a:xfrm>
          <a:prstGeom prst="rect">
            <a:avLst/>
          </a:prstGeom>
        </p:spPr>
        <p:txBody>
          <a:bodyPr vert="horz" lIns="91440" tIns="45720" rIns="91440" bIns="45720" rtlCol="0">
            <a:normAutofit/>
          </a:bodyPr>
          <a:lstStyle/>
          <a:p>
            <a:pPr lvl="0"/>
            <a:r>
              <a:rPr lang="en-US" dirty="0"/>
              <a:t>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pic>
        <p:nvPicPr>
          <p:cNvPr id="9" name="Picture 8" descr="A close up of a logo&#10;&#10;Description generated with very high confidence">
            <a:extLst>
              <a:ext uri="{FF2B5EF4-FFF2-40B4-BE49-F238E27FC236}">
                <a16:creationId xmlns:a16="http://schemas.microsoft.com/office/drawing/2014/main" id="{457C35B6-45E2-4B8B-B24A-848CC8B326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95266" y="6255236"/>
            <a:ext cx="653582" cy="602764"/>
          </a:xfrm>
          <a:prstGeom prst="rect">
            <a:avLst/>
          </a:prstGeom>
        </p:spPr>
      </p:pic>
      <p:sp>
        <p:nvSpPr>
          <p:cNvPr id="10" name="Slide Number Placeholder 4">
            <a:extLst>
              <a:ext uri="{FF2B5EF4-FFF2-40B4-BE49-F238E27FC236}">
                <a16:creationId xmlns:a16="http://schemas.microsoft.com/office/drawing/2014/main" id="{C7DEA151-6800-4582-BBED-AEAC54A35E9C}"/>
              </a:ext>
            </a:extLst>
          </p:cNvPr>
          <p:cNvSpPr txBox="1">
            <a:spLocks/>
          </p:cNvSpPr>
          <p:nvPr userDrawn="1"/>
        </p:nvSpPr>
        <p:spPr>
          <a:xfrm>
            <a:off x="8634549" y="6255237"/>
            <a:ext cx="394213" cy="493907"/>
          </a:xfrm>
          <a:prstGeom prst="rect">
            <a:avLst/>
          </a:prstGeom>
        </p:spPr>
        <p:txBody>
          <a:bodyPr vert="horz" lIns="68580" tIns="34290" rIns="68580" bIns="34290" rtlCol="0" anchor="b"/>
          <a:lstStyle>
            <a:defPPr>
              <a:defRPr lang="en-US"/>
            </a:defPPr>
            <a:lvl1pPr marL="0" algn="r" defTabSz="457200" rtl="0" eaLnBrk="1" latinLnBrk="0" hangingPunct="1">
              <a:defRPr sz="12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A10A1-BB16-4369-81A0-4BD42DFD77F1}" type="slidenum">
              <a:rPr lang="en-US" sz="900" smtClean="0">
                <a:solidFill>
                  <a:srgbClr val="2AAAE2">
                    <a:alpha val="25000"/>
                  </a:srgbClr>
                </a:solidFill>
                <a:latin typeface="+mn-lt"/>
              </a:rPr>
              <a:pPr/>
              <a:t>‹#›</a:t>
            </a:fld>
            <a:endParaRPr lang="en-US" sz="900" dirty="0">
              <a:solidFill>
                <a:srgbClr val="2AAAE2">
                  <a:alpha val="25000"/>
                </a:srgbClr>
              </a:solidFill>
              <a:latin typeface="+mn-lt"/>
            </a:endParaRPr>
          </a:p>
        </p:txBody>
      </p:sp>
    </p:spTree>
    <p:extLst>
      <p:ext uri="{BB962C8B-B14F-4D97-AF65-F5344CB8AC3E}">
        <p14:creationId xmlns:p14="http://schemas.microsoft.com/office/powerpoint/2010/main" val="3593619081"/>
      </p:ext>
    </p:extLst>
  </p:cSld>
  <p:clrMap bg1="lt1" tx1="dk1" bg2="lt2" tx2="dk2" accent1="accent1" accent2="accent2" accent3="accent3" accent4="accent4" accent5="accent5" accent6="accent6" hlink="hlink" folHlink="folHlink"/>
  <p:sldLayoutIdLst>
    <p:sldLayoutId id="2147483662" r:id="rId1"/>
    <p:sldLayoutId id="2147483686" r:id="rId2"/>
  </p:sldLayoutIdLst>
  <p:txStyles>
    <p:titleStyle>
      <a:lvl1pPr algn="l" defTabSz="914400" rtl="0" eaLnBrk="1" latinLnBrk="0" hangingPunct="1">
        <a:lnSpc>
          <a:spcPct val="85000"/>
        </a:lnSpc>
        <a:spcBef>
          <a:spcPct val="0"/>
        </a:spcBef>
        <a:buNone/>
        <a:defRPr sz="4000" kern="1200" spc="-120" baseline="0">
          <a:solidFill>
            <a:schemeClr val="accent1"/>
          </a:solidFill>
          <a:latin typeface="+mj-lt"/>
          <a:ea typeface="+mj-ea"/>
          <a:cs typeface="+mj-cs"/>
        </a:defRPr>
      </a:lvl1pPr>
    </p:titleStyle>
    <p:bodyStyle>
      <a:lvl1pPr marL="342900" indent="-342900" algn="l" defTabSz="914400" rtl="0" eaLnBrk="1" latinLnBrk="0" hangingPunct="1">
        <a:lnSpc>
          <a:spcPct val="100000"/>
        </a:lnSpc>
        <a:spcBef>
          <a:spcPts val="13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342900" indent="-342900" algn="l" defTabSz="914400" rtl="0" eaLnBrk="1" latinLnBrk="0" hangingPunct="1">
        <a:lnSpc>
          <a:spcPct val="85000"/>
        </a:lnSpc>
        <a:spcBef>
          <a:spcPts val="600"/>
        </a:spcBef>
        <a:buFont typeface="Arial" panose="020B0604020202020204" pitchFamily="34" charset="0"/>
        <a:buChar char="•"/>
        <a:defRPr sz="2000" i="1" kern="1200">
          <a:solidFill>
            <a:schemeClr val="tx1">
              <a:lumMod val="85000"/>
              <a:lumOff val="15000"/>
            </a:schemeClr>
          </a:solidFill>
          <a:latin typeface="+mn-lt"/>
          <a:ea typeface="+mn-ea"/>
          <a:cs typeface="+mn-cs"/>
        </a:defRPr>
      </a:lvl3pPr>
      <a:lvl4pPr marL="285750" indent="-285750" algn="l" defTabSz="914400" rtl="0" eaLnBrk="1" latinLnBrk="0" hangingPunct="1">
        <a:lnSpc>
          <a:spcPct val="85000"/>
        </a:lnSpc>
        <a:spcBef>
          <a:spcPts val="6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85750" indent="-285750" algn="l" defTabSz="914400" rtl="0" eaLnBrk="1" latinLnBrk="0" hangingPunct="1">
        <a:lnSpc>
          <a:spcPct val="85000"/>
        </a:lnSpc>
        <a:spcBef>
          <a:spcPts val="6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100000"/>
        </a:lnSpc>
        <a:spcBef>
          <a:spcPts val="600"/>
        </a:spcBef>
        <a:buFont typeface="Arial" panose="020B0604020202020204" pitchFamily="34" charset="0"/>
        <a:buChar char="•"/>
        <a:defRPr sz="20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100000"/>
        </a:lnSpc>
        <a:spcBef>
          <a:spcPts val="600"/>
        </a:spcBef>
        <a:buFont typeface="Arial" panose="020B0604020202020204" pitchFamily="34" charset="0"/>
        <a:buChar char="•"/>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100000"/>
        </a:lnSpc>
        <a:spcBef>
          <a:spcPts val="600"/>
        </a:spcBef>
        <a:buFont typeface="Arial" panose="020B0604020202020204" pitchFamily="34" charset="0"/>
        <a:buChar char="•"/>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100000"/>
        </a:lnSpc>
        <a:spcBef>
          <a:spcPts val="600"/>
        </a:spcBef>
        <a:buFont typeface="Arial" panose="020B0604020202020204" pitchFamily="34" charset="0"/>
        <a:buChar char="•"/>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70C4A6-253E-4CF0-8B68-601134A17C5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C4B73B-E453-4172-8762-F5E5DCEC298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15B60A-63D4-40AB-A819-886008920C5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7FEA74-0336-4341-B848-09C896EB045D}" type="datetimeFigureOut">
              <a:rPr lang="en-US" smtClean="0"/>
              <a:t>7/31/2025</a:t>
            </a:fld>
            <a:endParaRPr lang="en-US"/>
          </a:p>
        </p:txBody>
      </p:sp>
      <p:sp>
        <p:nvSpPr>
          <p:cNvPr id="5" name="Footer Placeholder 4">
            <a:extLst>
              <a:ext uri="{FF2B5EF4-FFF2-40B4-BE49-F238E27FC236}">
                <a16:creationId xmlns:a16="http://schemas.microsoft.com/office/drawing/2014/main" id="{930266EA-F043-4573-BF9B-99331723736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6D7D11-ECBD-42DB-8206-0062D4EC5A8C}"/>
              </a:ext>
            </a:extLst>
          </p:cNvPr>
          <p:cNvSpPr>
            <a:spLocks noGrp="1"/>
          </p:cNvSpPr>
          <p:nvPr>
            <p:ph type="sldNum" sz="quarter" idx="4"/>
          </p:nvPr>
        </p:nvSpPr>
        <p:spPr>
          <a:xfrm>
            <a:off x="6457950" y="6356351"/>
            <a:ext cx="1825971" cy="365125"/>
          </a:xfrm>
          <a:prstGeom prst="rect">
            <a:avLst/>
          </a:prstGeom>
        </p:spPr>
        <p:txBody>
          <a:bodyPr vert="horz" lIns="91440" tIns="45720" rIns="91440" bIns="45720" rtlCol="0" anchor="ctr"/>
          <a:lstStyle>
            <a:lvl1pPr algn="r">
              <a:defRPr sz="825">
                <a:solidFill>
                  <a:schemeClr val="accent1"/>
                </a:solidFill>
              </a:defRPr>
            </a:lvl1pPr>
          </a:lstStyle>
          <a:p>
            <a:fld id="{44386D3F-56F6-4BE9-99ED-AAFC72E15B3A}" type="slidenum">
              <a:rPr lang="en-US" smtClean="0"/>
              <a:pPr/>
              <a:t>‹#›</a:t>
            </a:fld>
            <a:endParaRPr lang="en-US" dirty="0"/>
          </a:p>
        </p:txBody>
      </p:sp>
      <p:pic>
        <p:nvPicPr>
          <p:cNvPr id="7" name="Picture 6" descr="A close up of a logo&#10;&#10;Description generated with very high confidence">
            <a:extLst>
              <a:ext uri="{FF2B5EF4-FFF2-40B4-BE49-F238E27FC236}">
                <a16:creationId xmlns:a16="http://schemas.microsoft.com/office/drawing/2014/main" id="{F6C91853-36BE-4BB4-BC58-CA36B10D5B2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81776" y="6288088"/>
            <a:ext cx="653582" cy="501649"/>
          </a:xfrm>
          <a:prstGeom prst="rect">
            <a:avLst/>
          </a:prstGeom>
        </p:spPr>
      </p:pic>
    </p:spTree>
    <p:extLst>
      <p:ext uri="{BB962C8B-B14F-4D97-AF65-F5344CB8AC3E}">
        <p14:creationId xmlns:p14="http://schemas.microsoft.com/office/powerpoint/2010/main" val="2320918529"/>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600"/>
        </a:spcBef>
        <a:spcAft>
          <a:spcPts val="60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600"/>
        </a:spcBef>
        <a:spcAft>
          <a:spcPts val="600"/>
        </a:spcAft>
        <a:buClr>
          <a:srgbClr val="2AAAE2"/>
        </a:buClr>
        <a:buFont typeface="Wingdings" panose="05000000000000000000" pitchFamily="2" charset="2"/>
        <a:buChar char="§"/>
        <a:defRPr sz="1800" kern="1200">
          <a:solidFill>
            <a:schemeClr val="tx1"/>
          </a:solidFill>
          <a:latin typeface="+mn-lt"/>
          <a:ea typeface="+mn-ea"/>
          <a:cs typeface="+mn-cs"/>
        </a:defRPr>
      </a:lvl2pPr>
      <a:lvl3pPr marL="942975" indent="-257175" algn="l" defTabSz="685800" rtl="0" eaLnBrk="1" latinLnBrk="0" hangingPunct="1">
        <a:lnSpc>
          <a:spcPct val="100000"/>
        </a:lnSpc>
        <a:spcBef>
          <a:spcPts val="600"/>
        </a:spcBef>
        <a:spcAft>
          <a:spcPts val="600"/>
        </a:spcAft>
        <a:buSzPct val="90000"/>
        <a:buFont typeface="Courier New" panose="02070309020205020404" pitchFamily="49" charset="0"/>
        <a:buChar char="o"/>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600"/>
        </a:spcBef>
        <a:spcAft>
          <a:spcPts val="60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600"/>
        </a:spcBef>
        <a:spcAft>
          <a:spcPts val="60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70C4A6-253E-4CF0-8B68-601134A17C5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C4B73B-E453-4172-8762-F5E5DCEC298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215B60A-63D4-40AB-A819-886008920C5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7FEA74-0336-4341-B848-09C896EB045D}" type="datetimeFigureOut">
              <a:rPr lang="en-US" smtClean="0"/>
              <a:t>7/31/2025</a:t>
            </a:fld>
            <a:endParaRPr lang="en-US"/>
          </a:p>
        </p:txBody>
      </p:sp>
      <p:sp>
        <p:nvSpPr>
          <p:cNvPr id="5" name="Footer Placeholder 4">
            <a:extLst>
              <a:ext uri="{FF2B5EF4-FFF2-40B4-BE49-F238E27FC236}">
                <a16:creationId xmlns:a16="http://schemas.microsoft.com/office/drawing/2014/main" id="{930266EA-F043-4573-BF9B-99331723736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6D7D11-ECBD-42DB-8206-0062D4EC5A8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825">
                <a:solidFill>
                  <a:schemeClr val="accent1"/>
                </a:solidFill>
              </a:defRPr>
            </a:lvl1pPr>
          </a:lstStyle>
          <a:p>
            <a:fld id="{44386D3F-56F6-4BE9-99ED-AAFC72E15B3A}" type="slidenum">
              <a:rPr lang="en-US" smtClean="0"/>
              <a:pPr/>
              <a:t>‹#›</a:t>
            </a:fld>
            <a:endParaRPr lang="en-US" dirty="0"/>
          </a:p>
        </p:txBody>
      </p:sp>
      <p:pic>
        <p:nvPicPr>
          <p:cNvPr id="7" name="Picture 6" descr="A close up of a logo&#10;&#10;Description generated with very high confidence">
            <a:extLst>
              <a:ext uri="{FF2B5EF4-FFF2-40B4-BE49-F238E27FC236}">
                <a16:creationId xmlns:a16="http://schemas.microsoft.com/office/drawing/2014/main" id="{F6C91853-36BE-4BB4-BC58-CA36B10D5B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95266" y="6255236"/>
            <a:ext cx="653582" cy="602764"/>
          </a:xfrm>
          <a:prstGeom prst="rect">
            <a:avLst/>
          </a:prstGeom>
        </p:spPr>
      </p:pic>
      <p:sp>
        <p:nvSpPr>
          <p:cNvPr id="8" name="Slide Number Placeholder 4">
            <a:extLst>
              <a:ext uri="{FF2B5EF4-FFF2-40B4-BE49-F238E27FC236}">
                <a16:creationId xmlns:a16="http://schemas.microsoft.com/office/drawing/2014/main" id="{6CAA3722-BAC0-4F98-8F71-69A3B5A83C4E}"/>
              </a:ext>
            </a:extLst>
          </p:cNvPr>
          <p:cNvSpPr txBox="1">
            <a:spLocks/>
          </p:cNvSpPr>
          <p:nvPr userDrawn="1"/>
        </p:nvSpPr>
        <p:spPr>
          <a:xfrm>
            <a:off x="8634549" y="6255237"/>
            <a:ext cx="394213" cy="493907"/>
          </a:xfrm>
          <a:prstGeom prst="rect">
            <a:avLst/>
          </a:prstGeom>
        </p:spPr>
        <p:txBody>
          <a:bodyPr vert="horz" lIns="68580" tIns="34290" rIns="68580" bIns="34290" rtlCol="0" anchor="b"/>
          <a:lstStyle>
            <a:defPPr>
              <a:defRPr lang="en-US"/>
            </a:defPPr>
            <a:lvl1pPr marL="0" algn="r" defTabSz="457200" rtl="0" eaLnBrk="1" latinLnBrk="0" hangingPunct="1">
              <a:defRPr sz="1200"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1A10A1-BB16-4369-81A0-4BD42DFD77F1}" type="slidenum">
              <a:rPr lang="en-US" sz="900" smtClean="0">
                <a:solidFill>
                  <a:srgbClr val="2AAAE2">
                    <a:alpha val="25000"/>
                  </a:srgbClr>
                </a:solidFill>
                <a:latin typeface="+mn-lt"/>
              </a:rPr>
              <a:pPr/>
              <a:t>‹#›</a:t>
            </a:fld>
            <a:endParaRPr lang="en-US" sz="900" dirty="0">
              <a:solidFill>
                <a:srgbClr val="2AAAE2">
                  <a:alpha val="25000"/>
                </a:srgbClr>
              </a:solidFill>
              <a:latin typeface="+mn-lt"/>
            </a:endParaRPr>
          </a:p>
        </p:txBody>
      </p:sp>
    </p:spTree>
    <p:extLst>
      <p:ext uri="{BB962C8B-B14F-4D97-AF65-F5344CB8AC3E}">
        <p14:creationId xmlns:p14="http://schemas.microsoft.com/office/powerpoint/2010/main" val="2320918529"/>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2AAAE2"/>
        </a:buClr>
        <a:buFont typeface="Wingdings" panose="05000000000000000000" pitchFamily="2" charset="2"/>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600"/>
        </a:spcBef>
        <a:spcAft>
          <a:spcPts val="600"/>
        </a:spcAft>
        <a:buSzPct val="9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hyperlink" Target="http://www.industrydocuments.ucsf.edu/tobacc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tm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hyperlink" Target="http://www.smokefree.gov/" TargetMode="External"/><Relationship Id="rId5" Type="http://schemas.openxmlformats.org/officeDocument/2006/relationships/hyperlink" Target="https://www.quitsmokingpharmacies.com/quit-smoking-pharmacies" TargetMode="External"/><Relationship Id="rId4" Type="http://schemas.openxmlformats.org/officeDocument/2006/relationships/hyperlink" Target="https://www.quitnowindiana.co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www.quitnowindiana.co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s://rethinktobaccoindiana.org/videos-for-clinicians/"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dhudson@iu.edu" TargetMode="External"/><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A7DBA62-B441-49B3-8B31-5CB00F93BFCD}"/>
              </a:ext>
            </a:extLst>
          </p:cNvPr>
          <p:cNvSpPr>
            <a:spLocks noGrp="1"/>
          </p:cNvSpPr>
          <p:nvPr>
            <p:ph type="ctrTitle"/>
          </p:nvPr>
        </p:nvSpPr>
        <p:spPr>
          <a:xfrm>
            <a:off x="1036669" y="2653230"/>
            <a:ext cx="7224823" cy="1790700"/>
          </a:xfrm>
        </p:spPr>
        <p:txBody>
          <a:bodyPr>
            <a:normAutofit fontScale="90000"/>
          </a:bodyPr>
          <a:lstStyle/>
          <a:p>
            <a:r>
              <a:rPr lang="en-US" sz="4400" b="1" dirty="0">
                <a:effectLst>
                  <a:outerShdw blurRad="38100" dist="38100" dir="2700000" algn="tl">
                    <a:srgbClr val="000000">
                      <a:alpha val="43137"/>
                    </a:srgbClr>
                  </a:outerShdw>
                </a:effectLst>
              </a:rPr>
              <a:t>Making the Case for Tobacco Treatment for Behavioral Health Clients</a:t>
            </a:r>
            <a:br>
              <a:rPr lang="en-US" i="1" dirty="0"/>
            </a:br>
            <a:endParaRPr lang="en-US" dirty="0"/>
          </a:p>
        </p:txBody>
      </p:sp>
      <p:sp>
        <p:nvSpPr>
          <p:cNvPr id="5" name="Subtitle 2">
            <a:extLst>
              <a:ext uri="{FF2B5EF4-FFF2-40B4-BE49-F238E27FC236}">
                <a16:creationId xmlns:a16="http://schemas.microsoft.com/office/drawing/2014/main" id="{CB0DAA97-4D3A-420D-8854-DBAA712BC95E}"/>
              </a:ext>
            </a:extLst>
          </p:cNvPr>
          <p:cNvSpPr txBox="1">
            <a:spLocks/>
          </p:cNvSpPr>
          <p:nvPr/>
        </p:nvSpPr>
        <p:spPr>
          <a:xfrm>
            <a:off x="2265636" y="4741441"/>
            <a:ext cx="4612728" cy="1241822"/>
          </a:xfrm>
          <a:prstGeom prst="rect">
            <a:avLst/>
          </a:prstGeom>
        </p:spPr>
        <p:txBody>
          <a:bodyPr vert="horz" lIns="91440" tIns="45720" rIns="91440" bIns="45720" rtlCol="0">
            <a:normAutofit/>
          </a:bodyPr>
          <a:lstStyle>
            <a:lvl1pPr marL="0" indent="0" algn="ctr" defTabSz="685800" rtl="0" eaLnBrk="1" latinLnBrk="0" hangingPunct="1">
              <a:lnSpc>
                <a:spcPct val="100000"/>
              </a:lnSpc>
              <a:spcBef>
                <a:spcPts val="600"/>
              </a:spcBef>
              <a:spcAft>
                <a:spcPts val="600"/>
              </a:spcAft>
              <a:buFont typeface="Arial" panose="020B0604020202020204" pitchFamily="34" charset="0"/>
              <a:buNone/>
              <a:defRPr sz="2400" b="0" kern="1200" cap="none" spc="0">
                <a:ln w="0"/>
                <a:solidFill>
                  <a:schemeClr val="bg1"/>
                </a:solidFill>
                <a:effectLst>
                  <a:outerShdw blurRad="38100" dist="25400" dir="5400000" algn="ctr" rotWithShape="0">
                    <a:srgbClr val="6E747A">
                      <a:alpha val="43000"/>
                    </a:srgbClr>
                  </a:outerShdw>
                </a:effectLst>
                <a:latin typeface="+mn-lt"/>
                <a:ea typeface="+mn-ea"/>
                <a:cs typeface="+mn-cs"/>
              </a:defRPr>
            </a:lvl1pPr>
            <a:lvl2pPr marL="342900" indent="0" algn="ctr" defTabSz="685800" rtl="0" eaLnBrk="1" latinLnBrk="0" hangingPunct="1">
              <a:lnSpc>
                <a:spcPct val="100000"/>
              </a:lnSpc>
              <a:spcBef>
                <a:spcPts val="600"/>
              </a:spcBef>
              <a:spcAft>
                <a:spcPts val="600"/>
              </a:spcAft>
              <a:buClr>
                <a:srgbClr val="2AAAE2"/>
              </a:buClr>
              <a:buFont typeface="Wingdings" panose="05000000000000000000" pitchFamily="2" charset="2"/>
              <a:buNone/>
              <a:defRPr sz="1500" kern="1200">
                <a:solidFill>
                  <a:schemeClr val="tx1"/>
                </a:solidFill>
                <a:latin typeface="+mn-lt"/>
                <a:ea typeface="+mn-ea"/>
                <a:cs typeface="+mn-cs"/>
              </a:defRPr>
            </a:lvl2pPr>
            <a:lvl3pPr marL="685800" indent="0" algn="ctr" defTabSz="685800" rtl="0" eaLnBrk="1" latinLnBrk="0" hangingPunct="1">
              <a:lnSpc>
                <a:spcPct val="100000"/>
              </a:lnSpc>
              <a:spcBef>
                <a:spcPts val="600"/>
              </a:spcBef>
              <a:spcAft>
                <a:spcPts val="600"/>
              </a:spcAft>
              <a:buSzPct val="90000"/>
              <a:buFont typeface="Calibri" panose="020F050202020403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100000"/>
              </a:lnSpc>
              <a:spcBef>
                <a:spcPts val="600"/>
              </a:spcBef>
              <a:spcAft>
                <a:spcPts val="600"/>
              </a:spcAft>
              <a:buClr>
                <a:srgbClr val="2AAAE2"/>
              </a:buClr>
              <a:buFont typeface="Wingdings" panose="05000000000000000000" pitchFamily="2" charset="2"/>
              <a:buNone/>
              <a:defRPr sz="1200" kern="1200">
                <a:solidFill>
                  <a:schemeClr val="tx1"/>
                </a:solidFill>
                <a:latin typeface="+mn-lt"/>
                <a:ea typeface="+mn-ea"/>
                <a:cs typeface="+mn-cs"/>
              </a:defRPr>
            </a:lvl4pPr>
            <a:lvl5pPr marL="1371600" indent="0" algn="ctr" defTabSz="685800" rtl="0" eaLnBrk="1" latinLnBrk="0" hangingPunct="1">
              <a:lnSpc>
                <a:spcPct val="100000"/>
              </a:lnSpc>
              <a:spcBef>
                <a:spcPts val="600"/>
              </a:spcBef>
              <a:spcAft>
                <a:spcPts val="600"/>
              </a:spcAft>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819352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6E0D-AB8D-4466-88D6-8A327DB64BBC}"/>
              </a:ext>
            </a:extLst>
          </p:cNvPr>
          <p:cNvSpPr>
            <a:spLocks noGrp="1"/>
          </p:cNvSpPr>
          <p:nvPr>
            <p:ph type="title"/>
          </p:nvPr>
        </p:nvSpPr>
        <p:spPr>
          <a:xfrm>
            <a:off x="493205" y="353482"/>
            <a:ext cx="8079581" cy="1270781"/>
          </a:xfrm>
        </p:spPr>
        <p:txBody>
          <a:bodyPr>
            <a:normAutofit/>
          </a:bodyPr>
          <a:lstStyle/>
          <a:p>
            <a:r>
              <a:rPr lang="en-US" sz="3200" dirty="0">
                <a:solidFill>
                  <a:schemeClr val="accent1">
                    <a:lumMod val="75000"/>
                  </a:schemeClr>
                </a:solidFill>
                <a:latin typeface="+mn-lt"/>
              </a:rPr>
              <a:t>Tobacco Use Often Co-Occurs with Behavioral Health Conditions</a:t>
            </a:r>
            <a:endParaRPr lang="en-US" dirty="0"/>
          </a:p>
        </p:txBody>
      </p:sp>
      <p:graphicFrame>
        <p:nvGraphicFramePr>
          <p:cNvPr id="6" name="Content Placeholder 5">
            <a:extLst>
              <a:ext uri="{FF2B5EF4-FFF2-40B4-BE49-F238E27FC236}">
                <a16:creationId xmlns:a16="http://schemas.microsoft.com/office/drawing/2014/main" id="{79633DEF-A07B-45FE-AA51-A440619383C9}"/>
              </a:ext>
            </a:extLst>
          </p:cNvPr>
          <p:cNvGraphicFramePr>
            <a:graphicFrameLocks noGrp="1"/>
          </p:cNvGraphicFramePr>
          <p:nvPr>
            <p:ph idx="1"/>
          </p:nvPr>
        </p:nvGraphicFramePr>
        <p:xfrm>
          <a:off x="192504" y="1624262"/>
          <a:ext cx="8843211" cy="488025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708C2F5-AB69-4FC6-A146-339A66F34E9A}"/>
              </a:ext>
            </a:extLst>
          </p:cNvPr>
          <p:cNvSpPr txBox="1"/>
          <p:nvPr/>
        </p:nvSpPr>
        <p:spPr>
          <a:xfrm>
            <a:off x="6538638" y="2279629"/>
            <a:ext cx="1503949" cy="369332"/>
          </a:xfrm>
          <a:prstGeom prst="rect">
            <a:avLst/>
          </a:prstGeom>
          <a:noFill/>
        </p:spPr>
        <p:txBody>
          <a:bodyPr wrap="square" rtlCol="0">
            <a:spAutoFit/>
          </a:bodyPr>
          <a:lstStyle/>
          <a:p>
            <a:pPr algn="ctr"/>
            <a:r>
              <a:rPr lang="en-US" dirty="0">
                <a:solidFill>
                  <a:srgbClr val="FF0000"/>
                </a:solidFill>
              </a:rPr>
              <a:t>36-80%</a:t>
            </a:r>
          </a:p>
        </p:txBody>
      </p:sp>
      <p:sp>
        <p:nvSpPr>
          <p:cNvPr id="8" name="TextBox 7">
            <a:extLst>
              <a:ext uri="{FF2B5EF4-FFF2-40B4-BE49-F238E27FC236}">
                <a16:creationId xmlns:a16="http://schemas.microsoft.com/office/drawing/2014/main" id="{A4A6CD91-6700-48FC-A36C-DA379DEF96C2}"/>
              </a:ext>
            </a:extLst>
          </p:cNvPr>
          <p:cNvSpPr txBox="1"/>
          <p:nvPr/>
        </p:nvSpPr>
        <p:spPr>
          <a:xfrm>
            <a:off x="6264438" y="2717926"/>
            <a:ext cx="1503949" cy="369332"/>
          </a:xfrm>
          <a:prstGeom prst="rect">
            <a:avLst/>
          </a:prstGeom>
          <a:noFill/>
        </p:spPr>
        <p:txBody>
          <a:bodyPr wrap="square" rtlCol="0">
            <a:spAutoFit/>
          </a:bodyPr>
          <a:lstStyle/>
          <a:p>
            <a:pPr algn="ctr"/>
            <a:r>
              <a:rPr lang="en-US" dirty="0">
                <a:solidFill>
                  <a:srgbClr val="FF0000"/>
                </a:solidFill>
              </a:rPr>
              <a:t>51-70%</a:t>
            </a:r>
          </a:p>
        </p:txBody>
      </p:sp>
      <p:sp>
        <p:nvSpPr>
          <p:cNvPr id="9" name="TextBox 8">
            <a:extLst>
              <a:ext uri="{FF2B5EF4-FFF2-40B4-BE49-F238E27FC236}">
                <a16:creationId xmlns:a16="http://schemas.microsoft.com/office/drawing/2014/main" id="{03439562-F0BA-40D4-ACC4-73EACEFD247A}"/>
              </a:ext>
            </a:extLst>
          </p:cNvPr>
          <p:cNvSpPr txBox="1"/>
          <p:nvPr/>
        </p:nvSpPr>
        <p:spPr>
          <a:xfrm>
            <a:off x="7147933" y="3231416"/>
            <a:ext cx="1503949" cy="369332"/>
          </a:xfrm>
          <a:prstGeom prst="rect">
            <a:avLst/>
          </a:prstGeom>
          <a:noFill/>
        </p:spPr>
        <p:txBody>
          <a:bodyPr wrap="square" rtlCol="0">
            <a:spAutoFit/>
          </a:bodyPr>
          <a:lstStyle/>
          <a:p>
            <a:pPr algn="ctr"/>
            <a:r>
              <a:rPr lang="en-US" dirty="0">
                <a:solidFill>
                  <a:srgbClr val="FF0000"/>
                </a:solidFill>
              </a:rPr>
              <a:t>62-90%</a:t>
            </a:r>
          </a:p>
        </p:txBody>
      </p:sp>
      <p:sp>
        <p:nvSpPr>
          <p:cNvPr id="10" name="TextBox 9">
            <a:extLst>
              <a:ext uri="{FF2B5EF4-FFF2-40B4-BE49-F238E27FC236}">
                <a16:creationId xmlns:a16="http://schemas.microsoft.com/office/drawing/2014/main" id="{36C0D6E8-71EE-4C06-96EC-4DB92DF3C308}"/>
              </a:ext>
            </a:extLst>
          </p:cNvPr>
          <p:cNvSpPr txBox="1"/>
          <p:nvPr/>
        </p:nvSpPr>
        <p:spPr>
          <a:xfrm>
            <a:off x="5817265" y="3744906"/>
            <a:ext cx="1503949" cy="369332"/>
          </a:xfrm>
          <a:prstGeom prst="rect">
            <a:avLst/>
          </a:prstGeom>
          <a:noFill/>
        </p:spPr>
        <p:txBody>
          <a:bodyPr wrap="square" rtlCol="0">
            <a:spAutoFit/>
          </a:bodyPr>
          <a:lstStyle/>
          <a:p>
            <a:pPr algn="ctr"/>
            <a:r>
              <a:rPr lang="en-US" dirty="0">
                <a:solidFill>
                  <a:srgbClr val="FF0000"/>
                </a:solidFill>
              </a:rPr>
              <a:t>32-60%</a:t>
            </a:r>
          </a:p>
        </p:txBody>
      </p:sp>
      <p:sp>
        <p:nvSpPr>
          <p:cNvPr id="11" name="TextBox 10">
            <a:extLst>
              <a:ext uri="{FF2B5EF4-FFF2-40B4-BE49-F238E27FC236}">
                <a16:creationId xmlns:a16="http://schemas.microsoft.com/office/drawing/2014/main" id="{DD2CA915-AF58-4D3C-9605-C69DBD581D43}"/>
              </a:ext>
            </a:extLst>
          </p:cNvPr>
          <p:cNvSpPr txBox="1"/>
          <p:nvPr/>
        </p:nvSpPr>
        <p:spPr>
          <a:xfrm>
            <a:off x="5708982" y="4207407"/>
            <a:ext cx="1503949" cy="369332"/>
          </a:xfrm>
          <a:prstGeom prst="rect">
            <a:avLst/>
          </a:prstGeom>
          <a:noFill/>
        </p:spPr>
        <p:txBody>
          <a:bodyPr wrap="square" rtlCol="0">
            <a:spAutoFit/>
          </a:bodyPr>
          <a:lstStyle/>
          <a:p>
            <a:pPr algn="ctr"/>
            <a:r>
              <a:rPr lang="en-US" dirty="0">
                <a:solidFill>
                  <a:srgbClr val="FF0000"/>
                </a:solidFill>
              </a:rPr>
              <a:t>45-60%</a:t>
            </a:r>
          </a:p>
        </p:txBody>
      </p:sp>
      <p:sp>
        <p:nvSpPr>
          <p:cNvPr id="12" name="TextBox 11">
            <a:extLst>
              <a:ext uri="{FF2B5EF4-FFF2-40B4-BE49-F238E27FC236}">
                <a16:creationId xmlns:a16="http://schemas.microsoft.com/office/drawing/2014/main" id="{2B30384A-6DEE-4359-AA9F-1EB0B92DA2D0}"/>
              </a:ext>
            </a:extLst>
          </p:cNvPr>
          <p:cNvSpPr txBox="1"/>
          <p:nvPr/>
        </p:nvSpPr>
        <p:spPr>
          <a:xfrm>
            <a:off x="4760489" y="4683190"/>
            <a:ext cx="1503949" cy="369332"/>
          </a:xfrm>
          <a:prstGeom prst="rect">
            <a:avLst/>
          </a:prstGeom>
          <a:noFill/>
        </p:spPr>
        <p:txBody>
          <a:bodyPr wrap="square" rtlCol="0">
            <a:spAutoFit/>
          </a:bodyPr>
          <a:lstStyle/>
          <a:p>
            <a:pPr algn="ctr"/>
            <a:r>
              <a:rPr lang="en-US" dirty="0">
                <a:solidFill>
                  <a:srgbClr val="FF0000"/>
                </a:solidFill>
              </a:rPr>
              <a:t>38-42%</a:t>
            </a:r>
          </a:p>
        </p:txBody>
      </p:sp>
      <p:sp>
        <p:nvSpPr>
          <p:cNvPr id="13" name="TextBox 12">
            <a:extLst>
              <a:ext uri="{FF2B5EF4-FFF2-40B4-BE49-F238E27FC236}">
                <a16:creationId xmlns:a16="http://schemas.microsoft.com/office/drawing/2014/main" id="{780200ED-454A-476E-A8B3-5F9657998B98}"/>
              </a:ext>
            </a:extLst>
          </p:cNvPr>
          <p:cNvSpPr txBox="1"/>
          <p:nvPr/>
        </p:nvSpPr>
        <p:spPr>
          <a:xfrm>
            <a:off x="7212931" y="5131798"/>
            <a:ext cx="1503949" cy="369332"/>
          </a:xfrm>
          <a:prstGeom prst="rect">
            <a:avLst/>
          </a:prstGeom>
          <a:noFill/>
        </p:spPr>
        <p:txBody>
          <a:bodyPr wrap="square" rtlCol="0">
            <a:spAutoFit/>
          </a:bodyPr>
          <a:lstStyle/>
          <a:p>
            <a:pPr algn="ctr"/>
            <a:r>
              <a:rPr lang="en-US" dirty="0">
                <a:solidFill>
                  <a:srgbClr val="FF0000"/>
                </a:solidFill>
              </a:rPr>
              <a:t>34-93%</a:t>
            </a:r>
          </a:p>
        </p:txBody>
      </p:sp>
      <p:sp>
        <p:nvSpPr>
          <p:cNvPr id="14" name="TextBox 13">
            <a:extLst>
              <a:ext uri="{FF2B5EF4-FFF2-40B4-BE49-F238E27FC236}">
                <a16:creationId xmlns:a16="http://schemas.microsoft.com/office/drawing/2014/main" id="{F49C558A-2494-4A69-BA7C-56E3DE76239E}"/>
              </a:ext>
            </a:extLst>
          </p:cNvPr>
          <p:cNvSpPr txBox="1"/>
          <p:nvPr/>
        </p:nvSpPr>
        <p:spPr>
          <a:xfrm>
            <a:off x="7410723" y="5645288"/>
            <a:ext cx="1503949" cy="369332"/>
          </a:xfrm>
          <a:prstGeom prst="rect">
            <a:avLst/>
          </a:prstGeom>
          <a:noFill/>
        </p:spPr>
        <p:txBody>
          <a:bodyPr wrap="square" rtlCol="0">
            <a:spAutoFit/>
          </a:bodyPr>
          <a:lstStyle/>
          <a:p>
            <a:pPr algn="ctr"/>
            <a:r>
              <a:rPr lang="en-US" dirty="0">
                <a:solidFill>
                  <a:srgbClr val="FF0000"/>
                </a:solidFill>
              </a:rPr>
              <a:t>49-98%</a:t>
            </a:r>
          </a:p>
        </p:txBody>
      </p:sp>
    </p:spTree>
    <p:extLst>
      <p:ext uri="{BB962C8B-B14F-4D97-AF65-F5344CB8AC3E}">
        <p14:creationId xmlns:p14="http://schemas.microsoft.com/office/powerpoint/2010/main" val="2471287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E870727-6924-4085-F424-F26E579377F5}"/>
              </a:ext>
            </a:extLst>
          </p:cNvPr>
          <p:cNvGraphicFramePr>
            <a:graphicFrameLocks/>
          </p:cNvGraphicFramePr>
          <p:nvPr>
            <p:extLst>
              <p:ext uri="{D42A27DB-BD31-4B8C-83A1-F6EECF244321}">
                <p14:modId xmlns:p14="http://schemas.microsoft.com/office/powerpoint/2010/main" val="2617144649"/>
              </p:ext>
            </p:extLst>
          </p:nvPr>
        </p:nvGraphicFramePr>
        <p:xfrm>
          <a:off x="790021" y="1471612"/>
          <a:ext cx="8353979" cy="408650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4">
            <a:extLst>
              <a:ext uri="{FF2B5EF4-FFF2-40B4-BE49-F238E27FC236}">
                <a16:creationId xmlns:a16="http://schemas.microsoft.com/office/drawing/2014/main" id="{0A6C4717-D6AD-41B5-B5F6-7E6B37DC0202}"/>
              </a:ext>
            </a:extLst>
          </p:cNvPr>
          <p:cNvSpPr txBox="1">
            <a:spLocks noChangeArrowheads="1"/>
          </p:cNvSpPr>
          <p:nvPr/>
        </p:nvSpPr>
        <p:spPr bwMode="auto">
          <a:xfrm rot="-5405586">
            <a:off x="-852899" y="3498746"/>
            <a:ext cx="29334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Arial" panose="020B0604020202020204" pitchFamily="34" charset="0"/>
                <a:ea typeface="ＭＳ Ｐゴシック" panose="020B0600070205080204" pitchFamily="34" charset="-128"/>
              </a:defRPr>
            </a:lvl1pPr>
            <a:lvl2pPr marL="37931725" indent="-37474525">
              <a:defRPr sz="900">
                <a:solidFill>
                  <a:schemeClr val="tx1"/>
                </a:solidFill>
                <a:latin typeface="Arial" panose="020B0604020202020204" pitchFamily="34" charset="0"/>
                <a:ea typeface="ＭＳ Ｐゴシック" panose="020B0600070205080204" pitchFamily="34" charset="-128"/>
              </a:defRPr>
            </a:lvl2pPr>
            <a:lvl3pPr>
              <a:defRPr sz="900">
                <a:solidFill>
                  <a:schemeClr val="tx1"/>
                </a:solidFill>
                <a:latin typeface="Arial" panose="020B0604020202020204" pitchFamily="34" charset="0"/>
                <a:ea typeface="ＭＳ Ｐゴシック" panose="020B0600070205080204" pitchFamily="34" charset="-128"/>
              </a:defRPr>
            </a:lvl3pPr>
            <a:lvl4pPr>
              <a:defRPr sz="900">
                <a:solidFill>
                  <a:schemeClr val="tx1"/>
                </a:solidFill>
                <a:latin typeface="Arial" panose="020B0604020202020204" pitchFamily="34" charset="0"/>
                <a:ea typeface="ＭＳ Ｐゴシック" panose="020B0600070205080204" pitchFamily="34" charset="-128"/>
              </a:defRPr>
            </a:lvl4pPr>
            <a:lvl5pPr>
              <a:defRPr sz="9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30000"/>
              </a:spcBef>
              <a:spcAft>
                <a:spcPct val="0"/>
              </a:spcAft>
              <a:defRPr sz="9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30000"/>
              </a:spcBef>
              <a:spcAft>
                <a:spcPct val="0"/>
              </a:spcAft>
              <a:defRPr sz="9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30000"/>
              </a:spcBef>
              <a:spcAft>
                <a:spcPct val="0"/>
              </a:spcAft>
              <a:defRPr sz="9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30000"/>
              </a:spcBef>
              <a:spcAft>
                <a:spcPct val="0"/>
              </a:spcAft>
              <a:defRPr sz="900">
                <a:solidFill>
                  <a:schemeClr val="tx1"/>
                </a:solidFill>
                <a:latin typeface="Arial" panose="020B0604020202020204" pitchFamily="34" charset="0"/>
                <a:ea typeface="ＭＳ Ｐゴシック" panose="020B0600070205080204" pitchFamily="34" charset="-128"/>
              </a:defRPr>
            </a:lvl9pPr>
          </a:lstStyle>
          <a:p>
            <a:pPr algn="ctr">
              <a:spcBef>
                <a:spcPct val="0"/>
              </a:spcBef>
            </a:pPr>
            <a:r>
              <a:rPr lang="en-US" sz="1500" dirty="0">
                <a:solidFill>
                  <a:schemeClr val="tx1">
                    <a:lumMod val="50000"/>
                  </a:schemeClr>
                </a:solidFill>
                <a:latin typeface="+mn-lt"/>
              </a:rPr>
              <a:t>Number of Deaths (thousands)</a:t>
            </a:r>
          </a:p>
        </p:txBody>
      </p:sp>
      <p:sp>
        <p:nvSpPr>
          <p:cNvPr id="13" name="AutoShape 9">
            <a:extLst>
              <a:ext uri="{FF2B5EF4-FFF2-40B4-BE49-F238E27FC236}">
                <a16:creationId xmlns:a16="http://schemas.microsoft.com/office/drawing/2014/main" id="{2E0F0EDA-AD39-4EDE-B587-24D9B57CD45D}"/>
              </a:ext>
            </a:extLst>
          </p:cNvPr>
          <p:cNvSpPr>
            <a:spLocks/>
          </p:cNvSpPr>
          <p:nvPr/>
        </p:nvSpPr>
        <p:spPr bwMode="auto">
          <a:xfrm>
            <a:off x="7260743" y="2684001"/>
            <a:ext cx="347894" cy="840601"/>
          </a:xfrm>
          <a:prstGeom prst="leftBrace">
            <a:avLst>
              <a:gd name="adj1" fmla="val 2264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a:solidFill>
                  <a:schemeClr val="tx1"/>
                </a:solidFill>
                <a:latin typeface="Arial" panose="020B0604020202020204" pitchFamily="34" charset="0"/>
                <a:ea typeface="ＭＳ Ｐゴシック" panose="020B0600070205080204" pitchFamily="34" charset="-128"/>
              </a:defRPr>
            </a:lvl1pPr>
            <a:lvl2pPr marL="37931725" indent="-37474525">
              <a:defRPr sz="900">
                <a:solidFill>
                  <a:schemeClr val="tx1"/>
                </a:solidFill>
                <a:latin typeface="Arial" panose="020B0604020202020204" pitchFamily="34" charset="0"/>
                <a:ea typeface="ＭＳ Ｐゴシック" panose="020B0600070205080204" pitchFamily="34" charset="-128"/>
              </a:defRPr>
            </a:lvl2pPr>
            <a:lvl3pPr>
              <a:defRPr sz="900">
                <a:solidFill>
                  <a:schemeClr val="tx1"/>
                </a:solidFill>
                <a:latin typeface="Arial" panose="020B0604020202020204" pitchFamily="34" charset="0"/>
                <a:ea typeface="ＭＳ Ｐゴシック" panose="020B0600070205080204" pitchFamily="34" charset="-128"/>
              </a:defRPr>
            </a:lvl3pPr>
            <a:lvl4pPr>
              <a:defRPr sz="900">
                <a:solidFill>
                  <a:schemeClr val="tx1"/>
                </a:solidFill>
                <a:latin typeface="Arial" panose="020B0604020202020204" pitchFamily="34" charset="0"/>
                <a:ea typeface="ＭＳ Ｐゴシック" panose="020B0600070205080204" pitchFamily="34" charset="-128"/>
              </a:defRPr>
            </a:lvl4pPr>
            <a:lvl5pPr>
              <a:defRPr sz="9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30000"/>
              </a:spcBef>
              <a:spcAft>
                <a:spcPct val="0"/>
              </a:spcAft>
              <a:defRPr sz="9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30000"/>
              </a:spcBef>
              <a:spcAft>
                <a:spcPct val="0"/>
              </a:spcAft>
              <a:defRPr sz="9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30000"/>
              </a:spcBef>
              <a:spcAft>
                <a:spcPct val="0"/>
              </a:spcAft>
              <a:defRPr sz="9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30000"/>
              </a:spcBef>
              <a:spcAft>
                <a:spcPct val="0"/>
              </a:spcAft>
              <a:defRPr sz="900">
                <a:solidFill>
                  <a:schemeClr val="tx1"/>
                </a:solidFill>
                <a:latin typeface="Arial" panose="020B0604020202020204" pitchFamily="34" charset="0"/>
                <a:ea typeface="ＭＳ Ｐゴシック" panose="020B0600070205080204" pitchFamily="34" charset="-128"/>
              </a:defRPr>
            </a:lvl9pPr>
          </a:lstStyle>
          <a:p>
            <a:endParaRPr lang="en-US" sz="675"/>
          </a:p>
        </p:txBody>
      </p:sp>
      <p:sp>
        <p:nvSpPr>
          <p:cNvPr id="14" name="Text Box 10">
            <a:extLst>
              <a:ext uri="{FF2B5EF4-FFF2-40B4-BE49-F238E27FC236}">
                <a16:creationId xmlns:a16="http://schemas.microsoft.com/office/drawing/2014/main" id="{0FBFF68A-B04C-413F-93C2-AE9B9D159E05}"/>
              </a:ext>
            </a:extLst>
          </p:cNvPr>
          <p:cNvSpPr txBox="1">
            <a:spLocks noChangeArrowheads="1"/>
          </p:cNvSpPr>
          <p:nvPr/>
        </p:nvSpPr>
        <p:spPr bwMode="auto">
          <a:xfrm>
            <a:off x="5728899" y="2596469"/>
            <a:ext cx="1554211" cy="1015663"/>
          </a:xfrm>
          <a:prstGeom prst="rect">
            <a:avLst/>
          </a:prstGeom>
          <a:solidFill>
            <a:schemeClr val="accent1"/>
          </a:solidFill>
          <a:ln>
            <a:noFill/>
          </a:ln>
        </p:spPr>
        <p:txBody>
          <a:bodyPr wrap="square">
            <a:spAutoFit/>
          </a:bodyPr>
          <a:lstStyle>
            <a:lvl1pPr>
              <a:defRPr sz="900">
                <a:solidFill>
                  <a:schemeClr val="tx1"/>
                </a:solidFill>
                <a:latin typeface="Arial" panose="020B0604020202020204" pitchFamily="34" charset="0"/>
                <a:ea typeface="ＭＳ Ｐゴシック" panose="020B0600070205080204" pitchFamily="34" charset="-128"/>
              </a:defRPr>
            </a:lvl1pPr>
            <a:lvl2pPr marL="37931725" indent="-37474525">
              <a:defRPr sz="900">
                <a:solidFill>
                  <a:schemeClr val="tx1"/>
                </a:solidFill>
                <a:latin typeface="Arial" panose="020B0604020202020204" pitchFamily="34" charset="0"/>
                <a:ea typeface="ＭＳ Ｐゴシック" panose="020B0600070205080204" pitchFamily="34" charset="-128"/>
              </a:defRPr>
            </a:lvl2pPr>
            <a:lvl3pPr>
              <a:defRPr sz="900">
                <a:solidFill>
                  <a:schemeClr val="tx1"/>
                </a:solidFill>
                <a:latin typeface="Arial" panose="020B0604020202020204" pitchFamily="34" charset="0"/>
                <a:ea typeface="ＭＳ Ｐゴシック" panose="020B0600070205080204" pitchFamily="34" charset="-128"/>
              </a:defRPr>
            </a:lvl3pPr>
            <a:lvl4pPr>
              <a:defRPr sz="900">
                <a:solidFill>
                  <a:schemeClr val="tx1"/>
                </a:solidFill>
                <a:latin typeface="Arial" panose="020B0604020202020204" pitchFamily="34" charset="0"/>
                <a:ea typeface="ＭＳ Ｐゴシック" panose="020B0600070205080204" pitchFamily="34" charset="-128"/>
              </a:defRPr>
            </a:lvl4pPr>
            <a:lvl5pPr>
              <a:defRPr sz="9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30000"/>
              </a:spcBef>
              <a:spcAft>
                <a:spcPct val="0"/>
              </a:spcAft>
              <a:defRPr sz="9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30000"/>
              </a:spcBef>
              <a:spcAft>
                <a:spcPct val="0"/>
              </a:spcAft>
              <a:defRPr sz="9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30000"/>
              </a:spcBef>
              <a:spcAft>
                <a:spcPct val="0"/>
              </a:spcAft>
              <a:defRPr sz="9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30000"/>
              </a:spcBef>
              <a:spcAft>
                <a:spcPct val="0"/>
              </a:spcAft>
              <a:defRPr sz="9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sz="1500" b="1" dirty="0">
                <a:solidFill>
                  <a:schemeClr val="bg1"/>
                </a:solidFill>
                <a:latin typeface="+mj-lt"/>
              </a:rPr>
              <a:t>Individuals with mental illness or substance use disorders</a:t>
            </a:r>
          </a:p>
        </p:txBody>
      </p:sp>
      <p:sp>
        <p:nvSpPr>
          <p:cNvPr id="3" name="Title 2">
            <a:extLst>
              <a:ext uri="{FF2B5EF4-FFF2-40B4-BE49-F238E27FC236}">
                <a16:creationId xmlns:a16="http://schemas.microsoft.com/office/drawing/2014/main" id="{1369ED80-D5CB-4C31-9375-02EC80CF7C38}"/>
              </a:ext>
            </a:extLst>
          </p:cNvPr>
          <p:cNvSpPr>
            <a:spLocks noGrp="1"/>
          </p:cNvSpPr>
          <p:nvPr>
            <p:ph type="title"/>
          </p:nvPr>
        </p:nvSpPr>
        <p:spPr/>
        <p:txBody>
          <a:bodyPr>
            <a:normAutofit/>
          </a:bodyPr>
          <a:lstStyle/>
          <a:p>
            <a:r>
              <a:rPr lang="en-US" sz="3200" dirty="0">
                <a:solidFill>
                  <a:schemeClr val="accent1">
                    <a:lumMod val="75000"/>
                  </a:schemeClr>
                </a:solidFill>
                <a:latin typeface="+mn-lt"/>
              </a:rPr>
              <a:t>Comparative Causes of Annual Deaths in the U.S.</a:t>
            </a:r>
            <a:endParaRPr lang="en-US" dirty="0"/>
          </a:p>
        </p:txBody>
      </p:sp>
      <p:sp>
        <p:nvSpPr>
          <p:cNvPr id="15" name="TextBox 14">
            <a:extLst>
              <a:ext uri="{FF2B5EF4-FFF2-40B4-BE49-F238E27FC236}">
                <a16:creationId xmlns:a16="http://schemas.microsoft.com/office/drawing/2014/main" id="{64823C70-B092-488B-AD5E-0E590DB5B4D0}"/>
              </a:ext>
            </a:extLst>
          </p:cNvPr>
          <p:cNvSpPr txBox="1"/>
          <p:nvPr/>
        </p:nvSpPr>
        <p:spPr>
          <a:xfrm>
            <a:off x="1860890" y="2265329"/>
            <a:ext cx="2950321" cy="1077218"/>
          </a:xfrm>
          <a:prstGeom prst="rect">
            <a:avLst/>
          </a:prstGeom>
          <a:noFill/>
          <a:ln w="28575">
            <a:solidFill>
              <a:srgbClr val="C00000"/>
            </a:solidFill>
            <a:prstDash val="sysDot"/>
          </a:ln>
        </p:spPr>
        <p:txBody>
          <a:bodyPr wrap="square" rtlCol="0">
            <a:spAutoFit/>
          </a:bodyPr>
          <a:lstStyle/>
          <a:p>
            <a:pPr algn="ctr"/>
            <a:r>
              <a:rPr lang="en-US" sz="1600" b="1" dirty="0">
                <a:solidFill>
                  <a:srgbClr val="C00000"/>
                </a:solidFill>
              </a:rPr>
              <a:t>Nearly 50% of annual deaths from smoking occur among consumers with behavioral health conditions.</a:t>
            </a:r>
          </a:p>
        </p:txBody>
      </p:sp>
      <p:sp>
        <p:nvSpPr>
          <p:cNvPr id="16" name="TextBox 1">
            <a:extLst>
              <a:ext uri="{FF2B5EF4-FFF2-40B4-BE49-F238E27FC236}">
                <a16:creationId xmlns:a16="http://schemas.microsoft.com/office/drawing/2014/main" id="{0D5C9966-1C50-48D8-A59B-8B0C6522F8E5}"/>
              </a:ext>
            </a:extLst>
          </p:cNvPr>
          <p:cNvSpPr txBox="1"/>
          <p:nvPr/>
        </p:nvSpPr>
        <p:spPr>
          <a:xfrm>
            <a:off x="1026526" y="5801210"/>
            <a:ext cx="7090947" cy="1071139"/>
          </a:xfrm>
          <a:prstGeom prst="rect">
            <a:avLst/>
          </a:prstGeom>
          <a:ln w="28575">
            <a:solidFill>
              <a:schemeClr val="tx1">
                <a:lumMod val="75000"/>
              </a:schemeClr>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a:solidFill>
                  <a:schemeClr val="tx1"/>
                </a:solidFill>
              </a:rPr>
              <a:t>ONE PERSON DIES </a:t>
            </a:r>
            <a:r>
              <a:rPr lang="en-US" sz="3200" b="1" dirty="0">
                <a:solidFill>
                  <a:srgbClr val="FF0000"/>
                </a:solidFill>
              </a:rPr>
              <a:t>EVERY 6 SECONDS </a:t>
            </a:r>
            <a:r>
              <a:rPr lang="en-US" sz="2400" b="1" dirty="0">
                <a:solidFill>
                  <a:schemeClr val="tx1"/>
                </a:solidFill>
              </a:rPr>
              <a:t>FROM A TOBACCO-RELATED DISEASE</a:t>
            </a:r>
          </a:p>
        </p:txBody>
      </p:sp>
    </p:spTree>
    <p:extLst>
      <p:ext uri="{BB962C8B-B14F-4D97-AF65-F5344CB8AC3E}">
        <p14:creationId xmlns:p14="http://schemas.microsoft.com/office/powerpoint/2010/main" val="12031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2BCC-387A-4EE7-AB86-F85F2DDBECA6}"/>
              </a:ext>
            </a:extLst>
          </p:cNvPr>
          <p:cNvSpPr>
            <a:spLocks noGrp="1"/>
          </p:cNvSpPr>
          <p:nvPr>
            <p:ph type="title"/>
          </p:nvPr>
        </p:nvSpPr>
        <p:spPr>
          <a:xfrm>
            <a:off x="965199" y="609600"/>
            <a:ext cx="7648121" cy="1099457"/>
          </a:xfrm>
        </p:spPr>
        <p:txBody>
          <a:bodyPr>
            <a:normAutofit/>
          </a:bodyPr>
          <a:lstStyle/>
          <a:p>
            <a:r>
              <a:rPr lang="en-US" sz="3200" dirty="0">
                <a:solidFill>
                  <a:schemeClr val="accent1">
                    <a:lumMod val="75000"/>
                  </a:schemeClr>
                </a:solidFill>
                <a:latin typeface="+mn-lt"/>
              </a:rPr>
              <a:t>Vaping/Electronic Cigarette Use</a:t>
            </a:r>
            <a:endParaRPr lang="en-US" dirty="0"/>
          </a:p>
        </p:txBody>
      </p:sp>
      <p:sp>
        <p:nvSpPr>
          <p:cNvPr id="4" name="Slide Number Placeholder 3">
            <a:extLst>
              <a:ext uri="{FF2B5EF4-FFF2-40B4-BE49-F238E27FC236}">
                <a16:creationId xmlns:a16="http://schemas.microsoft.com/office/drawing/2014/main" id="{2CCAB83C-A9D6-43A2-BE3B-9D2C2D26CD14}"/>
              </a:ext>
            </a:extLst>
          </p:cNvPr>
          <p:cNvSpPr>
            <a:spLocks noGrp="1"/>
          </p:cNvSpPr>
          <p:nvPr>
            <p:ph type="sldNum" sz="quarter" idx="12"/>
          </p:nvPr>
        </p:nvSpPr>
        <p:spPr>
          <a:xfrm>
            <a:off x="7420899" y="6182876"/>
            <a:ext cx="512504" cy="365125"/>
          </a:xfrm>
        </p:spPr>
        <p:txBody>
          <a:bodyPr>
            <a:normAutofit/>
          </a:bodyPr>
          <a:lstStyle/>
          <a:p>
            <a:pPr>
              <a:spcAft>
                <a:spcPts val="600"/>
              </a:spcAft>
            </a:pPr>
            <a:fld id="{32E35A13-C281-44A8-8EEF-C95DD58D5649}" type="slidenum">
              <a:rPr lang="en-US" smtClean="0"/>
              <a:pPr>
                <a:spcAft>
                  <a:spcPts val="600"/>
                </a:spcAft>
              </a:pPr>
              <a:t>12</a:t>
            </a:fld>
            <a:endParaRPr lang="en-US"/>
          </a:p>
        </p:txBody>
      </p:sp>
      <p:graphicFrame>
        <p:nvGraphicFramePr>
          <p:cNvPr id="6" name="Content Placeholder 2">
            <a:extLst>
              <a:ext uri="{FF2B5EF4-FFF2-40B4-BE49-F238E27FC236}">
                <a16:creationId xmlns:a16="http://schemas.microsoft.com/office/drawing/2014/main" id="{4D20D8A5-E6BC-4249-7305-7F7BE0FC78E5}"/>
              </a:ext>
            </a:extLst>
          </p:cNvPr>
          <p:cNvGraphicFramePr>
            <a:graphicFrameLocks noGrp="1"/>
          </p:cNvGraphicFramePr>
          <p:nvPr>
            <p:ph idx="1"/>
            <p:extLst>
              <p:ext uri="{D42A27DB-BD31-4B8C-83A1-F6EECF244321}">
                <p14:modId xmlns:p14="http://schemas.microsoft.com/office/powerpoint/2010/main" val="3915040177"/>
              </p:ext>
            </p:extLst>
          </p:nvPr>
        </p:nvGraphicFramePr>
        <p:xfrm>
          <a:off x="745958" y="1948542"/>
          <a:ext cx="7740316" cy="4299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4BF2BD0-9DF3-4EFA-8DD3-E8A3BD1B272B}"/>
              </a:ext>
            </a:extLst>
          </p:cNvPr>
          <p:cNvSpPr txBox="1"/>
          <p:nvPr/>
        </p:nvSpPr>
        <p:spPr>
          <a:xfrm>
            <a:off x="965199" y="1804737"/>
            <a:ext cx="7213600" cy="400110"/>
          </a:xfrm>
          <a:prstGeom prst="rect">
            <a:avLst/>
          </a:prstGeom>
          <a:noFill/>
        </p:spPr>
        <p:txBody>
          <a:bodyPr wrap="square" rtlCol="0">
            <a:spAutoFit/>
          </a:bodyPr>
          <a:lstStyle/>
          <a:p>
            <a:pPr lvl="0" algn="ctr"/>
            <a:r>
              <a:rPr lang="en-US" sz="2000" dirty="0"/>
              <a:t>People living with behavioral health conditions are:</a:t>
            </a:r>
          </a:p>
        </p:txBody>
      </p:sp>
    </p:spTree>
    <p:extLst>
      <p:ext uri="{BB962C8B-B14F-4D97-AF65-F5344CB8AC3E}">
        <p14:creationId xmlns:p14="http://schemas.microsoft.com/office/powerpoint/2010/main" val="3333428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9841" y="342515"/>
            <a:ext cx="6677338" cy="828560"/>
          </a:xfrm>
        </p:spPr>
        <p:txBody>
          <a:bodyPr>
            <a:normAutofit/>
          </a:bodyPr>
          <a:lstStyle/>
          <a:p>
            <a:r>
              <a:rPr lang="en-US" sz="3200" dirty="0">
                <a:solidFill>
                  <a:schemeClr val="accent1">
                    <a:lumMod val="75000"/>
                  </a:schemeClr>
                </a:solidFill>
                <a:latin typeface="+mn-lt"/>
              </a:rPr>
              <a:t>Quitting Can Improve Mental Health</a:t>
            </a:r>
            <a:endParaRPr lang="en-US" sz="3200" dirty="0">
              <a:solidFill>
                <a:schemeClr val="accent6"/>
              </a:solidFill>
              <a:latin typeface="+mn-lt"/>
            </a:endParaRPr>
          </a:p>
        </p:txBody>
      </p:sp>
      <p:sp>
        <p:nvSpPr>
          <p:cNvPr id="6" name="Content Placeholder 5"/>
          <p:cNvSpPr>
            <a:spLocks noGrp="1"/>
          </p:cNvSpPr>
          <p:nvPr>
            <p:ph idx="1"/>
          </p:nvPr>
        </p:nvSpPr>
        <p:spPr>
          <a:xfrm>
            <a:off x="4050677" y="1583108"/>
            <a:ext cx="4629150" cy="4873625"/>
          </a:xfrm>
        </p:spPr>
        <p:txBody>
          <a:bodyPr/>
          <a:lstStyle/>
          <a:p>
            <a:r>
              <a:rPr lang="en-US" dirty="0"/>
              <a:t>Emerging evidence of a link between quitting vaping &amp; improved mental health symptoms</a:t>
            </a:r>
          </a:p>
          <a:p>
            <a:pPr lvl="1">
              <a:buClr>
                <a:schemeClr val="accent6">
                  <a:lumMod val="75000"/>
                </a:schemeClr>
              </a:buClr>
            </a:pPr>
            <a:r>
              <a:rPr lang="en-US" dirty="0"/>
              <a:t>90% of those that quit felt less stressed, anxious or depressed</a:t>
            </a:r>
          </a:p>
          <a:p>
            <a:pPr lvl="1">
              <a:buClr>
                <a:schemeClr val="accent6">
                  <a:lumMod val="75000"/>
                </a:schemeClr>
              </a:buClr>
            </a:pPr>
            <a:r>
              <a:rPr lang="en-US" dirty="0"/>
              <a:t>47% reported that after they quit they felt more in control</a:t>
            </a:r>
          </a:p>
          <a:p>
            <a:pPr lvl="1">
              <a:buClr>
                <a:schemeClr val="accent6">
                  <a:lumMod val="75000"/>
                </a:schemeClr>
              </a:buClr>
            </a:pPr>
            <a:r>
              <a:rPr lang="en-US" dirty="0"/>
              <a:t>78% of those who had not quit said they would feel better about themselves if they quit</a:t>
            </a:r>
          </a:p>
        </p:txBody>
      </p:sp>
      <p:sp>
        <p:nvSpPr>
          <p:cNvPr id="7" name="Text Placeholder 6"/>
          <p:cNvSpPr>
            <a:spLocks noGrp="1"/>
          </p:cNvSpPr>
          <p:nvPr>
            <p:ph type="body" sz="half" idx="2"/>
          </p:nvPr>
        </p:nvSpPr>
        <p:spPr>
          <a:xfrm>
            <a:off x="629840" y="1734361"/>
            <a:ext cx="3219145" cy="4568467"/>
          </a:xfrm>
          <a:solidFill>
            <a:schemeClr val="accent1"/>
          </a:solidFill>
        </p:spPr>
        <p:txBody>
          <a:bodyPr>
            <a:normAutofit/>
          </a:bodyPr>
          <a:lstStyle/>
          <a:p>
            <a:r>
              <a:rPr lang="en-US" i="1" dirty="0">
                <a:solidFill>
                  <a:schemeClr val="bg1"/>
                </a:solidFill>
              </a:rPr>
              <a:t>“</a:t>
            </a:r>
            <a:r>
              <a:rPr lang="en-US" sz="1600" i="1" dirty="0">
                <a:solidFill>
                  <a:schemeClr val="bg1"/>
                </a:solidFill>
              </a:rPr>
              <a:t>Quitting vaping had the most positive impact on my life, it helped my mental health so much and I became more productive.  I haven’t always been feeling sick and nauseous.  I feel so much better mentally and physically.”  -</a:t>
            </a:r>
            <a:r>
              <a:rPr lang="en-US" sz="1600" i="1" dirty="0" err="1">
                <a:solidFill>
                  <a:schemeClr val="bg1"/>
                </a:solidFill>
              </a:rPr>
              <a:t>Lacie</a:t>
            </a:r>
            <a:endParaRPr lang="en-US" sz="1600" i="1" dirty="0">
              <a:solidFill>
                <a:schemeClr val="bg1"/>
              </a:solidFill>
            </a:endParaRPr>
          </a:p>
          <a:p>
            <a:r>
              <a:rPr lang="en-US" i="1" dirty="0">
                <a:solidFill>
                  <a:schemeClr val="bg1"/>
                </a:solidFill>
              </a:rPr>
              <a:t>“</a:t>
            </a:r>
            <a:r>
              <a:rPr lang="en-US" sz="1600" i="1" dirty="0">
                <a:solidFill>
                  <a:schemeClr val="bg1"/>
                </a:solidFill>
              </a:rPr>
              <a:t>Quitting vaping had a very positive impact on my life, especially being an athlete.  I feel better, I perform better, and my mental health is better.  Vaping affected me in more ways than you can imagine.  I went from having panic attacks and being paranoid, to having a sound mind and the ability to suppress my anxiety.”  -Ethan</a:t>
            </a:r>
          </a:p>
        </p:txBody>
      </p:sp>
    </p:spTree>
    <p:extLst>
      <p:ext uri="{BB962C8B-B14F-4D97-AF65-F5344CB8AC3E}">
        <p14:creationId xmlns:p14="http://schemas.microsoft.com/office/powerpoint/2010/main" val="1268751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B2A78-9986-4AF6-BC47-733B72648454}"/>
              </a:ext>
            </a:extLst>
          </p:cNvPr>
          <p:cNvSpPr>
            <a:spLocks noGrp="1"/>
          </p:cNvSpPr>
          <p:nvPr>
            <p:ph type="title"/>
          </p:nvPr>
        </p:nvSpPr>
        <p:spPr>
          <a:xfrm>
            <a:off x="609599" y="361244"/>
            <a:ext cx="6753727" cy="1070514"/>
          </a:xfrm>
        </p:spPr>
        <p:txBody>
          <a:bodyPr>
            <a:normAutofit/>
          </a:bodyPr>
          <a:lstStyle/>
          <a:p>
            <a:r>
              <a:rPr lang="en-US" sz="3200" dirty="0">
                <a:solidFill>
                  <a:schemeClr val="accent1">
                    <a:lumMod val="75000"/>
                  </a:schemeClr>
                </a:solidFill>
                <a:latin typeface="+mn-lt"/>
              </a:rPr>
              <a:t>Why are Smoking Rates Higher Among Behavioral Health Consumers?</a:t>
            </a:r>
            <a:endParaRPr lang="en-US" dirty="0"/>
          </a:p>
        </p:txBody>
      </p:sp>
      <p:sp>
        <p:nvSpPr>
          <p:cNvPr id="3" name="Content Placeholder 2">
            <a:extLst>
              <a:ext uri="{FF2B5EF4-FFF2-40B4-BE49-F238E27FC236}">
                <a16:creationId xmlns:a16="http://schemas.microsoft.com/office/drawing/2014/main" id="{FAA66E5E-5A6B-4477-A550-E989248E8912}"/>
              </a:ext>
            </a:extLst>
          </p:cNvPr>
          <p:cNvSpPr>
            <a:spLocks noGrp="1"/>
          </p:cNvSpPr>
          <p:nvPr>
            <p:ph idx="1"/>
          </p:nvPr>
        </p:nvSpPr>
        <p:spPr>
          <a:xfrm>
            <a:off x="609599" y="1522177"/>
            <a:ext cx="8247322" cy="4487506"/>
          </a:xfrm>
        </p:spPr>
        <p:txBody>
          <a:bodyPr>
            <a:normAutofit fontScale="85000" lnSpcReduction="20000"/>
          </a:bodyPr>
          <a:lstStyle/>
          <a:p>
            <a:pPr marL="0" indent="0">
              <a:buNone/>
            </a:pPr>
            <a:r>
              <a:rPr lang="en-US" sz="2400" dirty="0">
                <a:solidFill>
                  <a:schemeClr val="tx1"/>
                </a:solidFill>
              </a:rPr>
              <a:t>For years, the tobacco industry has used multiple strategies to market cigarettes to vulnerable populations, including those with behavioral health conditions. These strategies include:</a:t>
            </a:r>
          </a:p>
          <a:p>
            <a:pPr lvl="1"/>
            <a:r>
              <a:rPr lang="en-US" dirty="0">
                <a:solidFill>
                  <a:schemeClr val="tx1"/>
                </a:solidFill>
              </a:rPr>
              <a:t>Financial contributions to orgs that work with persons with mental health disorders.</a:t>
            </a:r>
          </a:p>
          <a:p>
            <a:pPr lvl="1"/>
            <a:r>
              <a:rPr lang="en-US" dirty="0">
                <a:solidFill>
                  <a:schemeClr val="tx1"/>
                </a:solidFill>
              </a:rPr>
              <a:t>Funding research to foster the myth that cessation would be too stressful because persons with mental health disorders use nicotine to alleviate negative mood (i.e., self-medicate).</a:t>
            </a:r>
          </a:p>
          <a:p>
            <a:pPr lvl="1"/>
            <a:r>
              <a:rPr lang="en-US" dirty="0">
                <a:solidFill>
                  <a:schemeClr val="tx1"/>
                </a:solidFill>
              </a:rPr>
              <a:t>Providing free or reduced-cost cigarettes to psychiatric facilities.</a:t>
            </a:r>
          </a:p>
          <a:p>
            <a:pPr lvl="1"/>
            <a:r>
              <a:rPr lang="en-US" dirty="0">
                <a:solidFill>
                  <a:schemeClr val="tx1"/>
                </a:solidFill>
              </a:rPr>
              <a:t>Supporting efforts to block smoke/tobacco-free psychiatric hospital policies.</a:t>
            </a:r>
          </a:p>
          <a:p>
            <a:pPr lvl="1"/>
            <a:r>
              <a:rPr lang="en-US" dirty="0">
                <a:solidFill>
                  <a:schemeClr val="tx1"/>
                </a:solidFill>
              </a:rPr>
              <a:t>Creating marketing plans that target marginalized populations, including persons with mental health disorders. One example was “Project SCUM” which was implemented in San Francisco in the mid-1990s.</a:t>
            </a:r>
          </a:p>
          <a:p>
            <a:pPr marL="457200" lvl="1" indent="0">
              <a:buNone/>
            </a:pPr>
            <a:endParaRPr lang="en-US" dirty="0"/>
          </a:p>
        </p:txBody>
      </p:sp>
      <p:sp>
        <p:nvSpPr>
          <p:cNvPr id="4" name="Slide Number Placeholder 3">
            <a:extLst>
              <a:ext uri="{FF2B5EF4-FFF2-40B4-BE49-F238E27FC236}">
                <a16:creationId xmlns:a16="http://schemas.microsoft.com/office/drawing/2014/main" id="{5019796E-A8E7-4690-8C6E-9274BB0DADFD}"/>
              </a:ext>
            </a:extLst>
          </p:cNvPr>
          <p:cNvSpPr>
            <a:spLocks noGrp="1"/>
          </p:cNvSpPr>
          <p:nvPr>
            <p:ph type="sldNum" sz="quarter" idx="12"/>
          </p:nvPr>
        </p:nvSpPr>
        <p:spPr/>
        <p:txBody>
          <a:bodyPr/>
          <a:lstStyle/>
          <a:p>
            <a:fld id="{32E35A13-C281-44A8-8EEF-C95DD58D5649}" type="slidenum">
              <a:rPr lang="en-US" smtClean="0"/>
              <a:t>14</a:t>
            </a:fld>
            <a:endParaRPr lang="en-US"/>
          </a:p>
        </p:txBody>
      </p:sp>
      <p:sp>
        <p:nvSpPr>
          <p:cNvPr id="5" name="TextBox 4">
            <a:extLst>
              <a:ext uri="{FF2B5EF4-FFF2-40B4-BE49-F238E27FC236}">
                <a16:creationId xmlns:a16="http://schemas.microsoft.com/office/drawing/2014/main" id="{B1868AEC-98FF-481A-99D3-E5BF5B421A5B}"/>
              </a:ext>
            </a:extLst>
          </p:cNvPr>
          <p:cNvSpPr txBox="1"/>
          <p:nvPr/>
        </p:nvSpPr>
        <p:spPr>
          <a:xfrm>
            <a:off x="417094" y="6324980"/>
            <a:ext cx="6440906" cy="369332"/>
          </a:xfrm>
          <a:prstGeom prst="rect">
            <a:avLst/>
          </a:prstGeom>
          <a:noFill/>
        </p:spPr>
        <p:txBody>
          <a:bodyPr wrap="square" rtlCol="0">
            <a:spAutoFit/>
          </a:bodyPr>
          <a:lstStyle/>
          <a:p>
            <a:r>
              <a:rPr lang="en-US" b="1" dirty="0"/>
              <a:t>See for yourself, visit</a:t>
            </a:r>
            <a:r>
              <a:rPr lang="en-US" dirty="0"/>
              <a:t>: </a:t>
            </a:r>
            <a:r>
              <a:rPr lang="en-US" dirty="0">
                <a:hlinkClick r:id="rId3"/>
              </a:rPr>
              <a:t>www.industrydocuments.ucsf.edu/tobacco/</a:t>
            </a:r>
            <a:endParaRPr lang="en-US" dirty="0"/>
          </a:p>
        </p:txBody>
      </p:sp>
      <p:pic>
        <p:nvPicPr>
          <p:cNvPr id="7" name="Picture 6">
            <a:extLst>
              <a:ext uri="{FF2B5EF4-FFF2-40B4-BE49-F238E27FC236}">
                <a16:creationId xmlns:a16="http://schemas.microsoft.com/office/drawing/2014/main" id="{B2A936DA-7D3E-4181-943B-47A43423B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09683"/>
            <a:ext cx="5144218" cy="352474"/>
          </a:xfrm>
          <a:prstGeom prst="rect">
            <a:avLst/>
          </a:prstGeom>
        </p:spPr>
      </p:pic>
    </p:spTree>
    <p:extLst>
      <p:ext uri="{BB962C8B-B14F-4D97-AF65-F5344CB8AC3E}">
        <p14:creationId xmlns:p14="http://schemas.microsoft.com/office/powerpoint/2010/main" val="2440094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D74EBA56-57CD-4136-9955-C05C5591C269}"/>
              </a:ext>
            </a:extLst>
          </p:cNvPr>
          <p:cNvSpPr/>
          <p:nvPr/>
        </p:nvSpPr>
        <p:spPr>
          <a:xfrm>
            <a:off x="5965864" y="4478638"/>
            <a:ext cx="2734554" cy="1696274"/>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73">
              <a:defRPr/>
            </a:pPr>
            <a:r>
              <a:rPr lang="en-US" sz="15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a:t>
            </a:r>
            <a:r>
              <a:rPr lang="en-US" sz="1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obacco use is associated with increased suicidal ideations, suicide attempts, and completed suicides.</a:t>
            </a:r>
            <a:endParaRPr lang="en-US" sz="1500" dirty="0">
              <a:solidFill>
                <a:srgbClr val="FF0000"/>
              </a:solidFill>
              <a:latin typeface="Garamond"/>
            </a:endParaRPr>
          </a:p>
        </p:txBody>
      </p:sp>
      <p:sp>
        <p:nvSpPr>
          <p:cNvPr id="17" name="Rectangle: Rounded Corners 16">
            <a:extLst>
              <a:ext uri="{FF2B5EF4-FFF2-40B4-BE49-F238E27FC236}">
                <a16:creationId xmlns:a16="http://schemas.microsoft.com/office/drawing/2014/main" id="{61D031CD-7E60-4A7B-B1E5-3C82C46D90BC}"/>
              </a:ext>
            </a:extLst>
          </p:cNvPr>
          <p:cNvSpPr/>
          <p:nvPr/>
        </p:nvSpPr>
        <p:spPr>
          <a:xfrm>
            <a:off x="3202507" y="4480804"/>
            <a:ext cx="2743412" cy="169328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73">
              <a:defRPr/>
            </a:pPr>
            <a:r>
              <a:rPr lang="en-US" sz="1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Tobacco </a:t>
            </a:r>
            <a:r>
              <a:rPr lang="en-US" sz="15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smoke</a:t>
            </a:r>
            <a:r>
              <a:rPr lang="en-US" sz="1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can interact with and inhibit the effectiveness of certain medications taken by mental health and substance abuse patients. </a:t>
            </a:r>
            <a:endParaRPr lang="en-US" sz="1500" dirty="0">
              <a:solidFill>
                <a:srgbClr val="FF0000"/>
              </a:solidFill>
              <a:latin typeface="Garamond"/>
            </a:endParaRPr>
          </a:p>
        </p:txBody>
      </p:sp>
      <p:sp>
        <p:nvSpPr>
          <p:cNvPr id="28" name="Rectangle: Rounded Corners 27">
            <a:extLst>
              <a:ext uri="{FF2B5EF4-FFF2-40B4-BE49-F238E27FC236}">
                <a16:creationId xmlns:a16="http://schemas.microsoft.com/office/drawing/2014/main" id="{8284F557-6B9B-49E3-A647-7695788B4AC4}"/>
              </a:ext>
            </a:extLst>
          </p:cNvPr>
          <p:cNvSpPr/>
          <p:nvPr/>
        </p:nvSpPr>
        <p:spPr>
          <a:xfrm>
            <a:off x="3196258" y="1484275"/>
            <a:ext cx="2734554" cy="298345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73">
              <a:defRPr/>
            </a:pPr>
            <a:endParaRPr lang="en-US" sz="1350" dirty="0">
              <a:solidFill>
                <a:srgbClr val="052049"/>
              </a:solidFill>
              <a:latin typeface="Garamond"/>
            </a:endParaRPr>
          </a:p>
        </p:txBody>
      </p:sp>
      <p:sp>
        <p:nvSpPr>
          <p:cNvPr id="27" name="Rectangle: Rounded Corners 26">
            <a:extLst>
              <a:ext uri="{FF2B5EF4-FFF2-40B4-BE49-F238E27FC236}">
                <a16:creationId xmlns:a16="http://schemas.microsoft.com/office/drawing/2014/main" id="{D5CAB149-4691-4D38-9A58-48B70A7633C3}"/>
              </a:ext>
            </a:extLst>
          </p:cNvPr>
          <p:cNvSpPr/>
          <p:nvPr/>
        </p:nvSpPr>
        <p:spPr>
          <a:xfrm>
            <a:off x="424592" y="1484273"/>
            <a:ext cx="2743412" cy="298345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73">
              <a:defRPr/>
            </a:pPr>
            <a:endParaRPr lang="en-US" sz="1350" dirty="0">
              <a:solidFill>
                <a:srgbClr val="052049"/>
              </a:solidFill>
              <a:latin typeface="Garamond"/>
            </a:endParaRPr>
          </a:p>
        </p:txBody>
      </p:sp>
      <p:sp>
        <p:nvSpPr>
          <p:cNvPr id="53" name="Rectangle 52"/>
          <p:cNvSpPr/>
          <p:nvPr/>
        </p:nvSpPr>
        <p:spPr>
          <a:xfrm>
            <a:off x="-12009" y="6161009"/>
            <a:ext cx="8515929" cy="677108"/>
          </a:xfrm>
          <a:prstGeom prst="rect">
            <a:avLst/>
          </a:prstGeom>
        </p:spPr>
        <p:txBody>
          <a:bodyPr wrap="square">
            <a:spAutoFit/>
          </a:bodyPr>
          <a:lstStyle/>
          <a:p>
            <a:pPr defTabSz="914473">
              <a:lnSpc>
                <a:spcPct val="95000"/>
              </a:lnSpc>
              <a:defRPr/>
            </a:pPr>
            <a:r>
              <a:rPr lang="en-US" sz="800" dirty="0">
                <a:solidFill>
                  <a:schemeClr val="bg1">
                    <a:lumMod val="75000"/>
                  </a:schemeClr>
                </a:solidFill>
              </a:rPr>
              <a:t>CDC. Vital Signs: Current Cigarette Smoking Among Adults Aged ≥18 Years With Mental Illness—United States, 2009–2011. MMWR 2013;62(05):81-87; Druss BG, Zhao L, Von Esenwein S, Morrato EH, Marcus SC. Understanding Excess Mortality in Persons With Mental Illness: 17-Year Follow Up of a Nationally Representative US Survey. Medical Care 2011;49(6):599–604; CDC. Vital Signs Fact Sheet: Adult Smoking Focusing on People With Mental Illness, February 2013. NCCDPHP, Office on Smoking and Health, 2013 SCLC. Fact Sheet: The Tobacco Epidemic Among People With Behavioral Health Disorders. San Francisco: SCLC, University of California, 2015; Smoking Cessation Leadership Center. Fact Sheet: Drug Interactions With Tobacco Smoke. San Francisco: SCLC, University of California, 2015.</a:t>
            </a:r>
          </a:p>
        </p:txBody>
      </p:sp>
      <p:sp>
        <p:nvSpPr>
          <p:cNvPr id="9" name="Rectangle 8">
            <a:extLst>
              <a:ext uri="{FF2B5EF4-FFF2-40B4-BE49-F238E27FC236}">
                <a16:creationId xmlns:a16="http://schemas.microsoft.com/office/drawing/2014/main" id="{EB447831-92A6-4A8D-B262-343E4EC775F5}"/>
              </a:ext>
            </a:extLst>
          </p:cNvPr>
          <p:cNvSpPr/>
          <p:nvPr/>
        </p:nvSpPr>
        <p:spPr>
          <a:xfrm>
            <a:off x="3219026" y="3001598"/>
            <a:ext cx="2686552" cy="1400383"/>
          </a:xfrm>
          <a:prstGeom prst="rect">
            <a:avLst/>
          </a:prstGeom>
        </p:spPr>
        <p:txBody>
          <a:bodyPr wrap="square">
            <a:spAutoFit/>
          </a:bodyPr>
          <a:lstStyle/>
          <a:p>
            <a:pPr algn="ctr" defTabSz="914473">
              <a:defRPr/>
            </a:pPr>
            <a:r>
              <a:rPr lang="en-US" sz="1700" dirty="0">
                <a:solidFill>
                  <a:schemeClr val="tx1">
                    <a:lumMod val="75000"/>
                  </a:schemeClr>
                </a:solidFill>
                <a:cs typeface="Calibri" panose="020F0502020204030204" pitchFamily="34" charset="0"/>
              </a:rPr>
              <a:t>Persons with SUD who smoke cigarettes are four times more likely to die prematurely than those who do not smoke.</a:t>
            </a:r>
          </a:p>
        </p:txBody>
      </p:sp>
      <p:sp>
        <p:nvSpPr>
          <p:cNvPr id="2" name="Oval 1"/>
          <p:cNvSpPr/>
          <p:nvPr/>
        </p:nvSpPr>
        <p:spPr>
          <a:xfrm>
            <a:off x="3998198" y="1745539"/>
            <a:ext cx="1189333" cy="11893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73">
              <a:defRPr/>
            </a:pPr>
            <a:endParaRPr lang="en-US" sz="1350" dirty="0">
              <a:solidFill>
                <a:prstClr val="white"/>
              </a:solidFill>
              <a:latin typeface="Garamond"/>
            </a:endParaRPr>
          </a:p>
        </p:txBody>
      </p:sp>
      <p:grpSp>
        <p:nvGrpSpPr>
          <p:cNvPr id="7" name="Group 6">
            <a:extLst>
              <a:ext uri="{FF2B5EF4-FFF2-40B4-BE49-F238E27FC236}">
                <a16:creationId xmlns:a16="http://schemas.microsoft.com/office/drawing/2014/main" id="{17AB965F-95DF-45DE-8547-950095440856}"/>
              </a:ext>
            </a:extLst>
          </p:cNvPr>
          <p:cNvGrpSpPr/>
          <p:nvPr/>
        </p:nvGrpSpPr>
        <p:grpSpPr>
          <a:xfrm>
            <a:off x="5955764" y="1462381"/>
            <a:ext cx="2743412" cy="3005346"/>
            <a:chOff x="256071" y="1707337"/>
            <a:chExt cx="2743412" cy="3005346"/>
          </a:xfrm>
        </p:grpSpPr>
        <p:sp>
          <p:nvSpPr>
            <p:cNvPr id="13" name="Rectangle: Rounded Corners 12">
              <a:extLst>
                <a:ext uri="{FF2B5EF4-FFF2-40B4-BE49-F238E27FC236}">
                  <a16:creationId xmlns:a16="http://schemas.microsoft.com/office/drawing/2014/main" id="{E695E178-773E-4914-856D-079886B4D60F}"/>
                </a:ext>
              </a:extLst>
            </p:cNvPr>
            <p:cNvSpPr/>
            <p:nvPr/>
          </p:nvSpPr>
          <p:spPr>
            <a:xfrm>
              <a:off x="256071" y="1707337"/>
              <a:ext cx="2743412" cy="3005346"/>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73">
                <a:defRPr/>
              </a:pPr>
              <a:endParaRPr lang="en-US" sz="1350" dirty="0">
                <a:solidFill>
                  <a:srgbClr val="052049"/>
                </a:solidFill>
                <a:latin typeface="Garamond"/>
              </a:endParaRPr>
            </a:p>
          </p:txBody>
        </p:sp>
        <p:sp>
          <p:nvSpPr>
            <p:cNvPr id="5" name="Rectangle 4">
              <a:extLst>
                <a:ext uri="{FF2B5EF4-FFF2-40B4-BE49-F238E27FC236}">
                  <a16:creationId xmlns:a16="http://schemas.microsoft.com/office/drawing/2014/main" id="{222ED9EA-DBD2-475F-AD69-5007BF6AD9F9}"/>
                </a:ext>
              </a:extLst>
            </p:cNvPr>
            <p:cNvSpPr/>
            <p:nvPr/>
          </p:nvSpPr>
          <p:spPr>
            <a:xfrm>
              <a:off x="292347" y="3246554"/>
              <a:ext cx="2692388" cy="1400383"/>
            </a:xfrm>
            <a:prstGeom prst="rect">
              <a:avLst/>
            </a:prstGeom>
          </p:spPr>
          <p:txBody>
            <a:bodyPr wrap="square">
              <a:spAutoFit/>
            </a:bodyPr>
            <a:lstStyle/>
            <a:p>
              <a:pPr algn="ctr" defTabSz="914473">
                <a:defRPr/>
              </a:pPr>
              <a:r>
                <a:rPr lang="en-US" sz="1700" dirty="0">
                  <a:cs typeface="Calibri" panose="020F0502020204030204" pitchFamily="34" charset="0"/>
                </a:rPr>
                <a:t>People with mental illness or substance use disorders die up to 10-25 years earlier than those without these disorders.</a:t>
              </a:r>
            </a:p>
          </p:txBody>
        </p:sp>
      </p:grpSp>
      <p:grpSp>
        <p:nvGrpSpPr>
          <p:cNvPr id="15" name="Group 14">
            <a:extLst>
              <a:ext uri="{FF2B5EF4-FFF2-40B4-BE49-F238E27FC236}">
                <a16:creationId xmlns:a16="http://schemas.microsoft.com/office/drawing/2014/main" id="{67ABC4CA-5306-48D6-BE28-89CF31B3261C}"/>
              </a:ext>
            </a:extLst>
          </p:cNvPr>
          <p:cNvGrpSpPr/>
          <p:nvPr/>
        </p:nvGrpSpPr>
        <p:grpSpPr>
          <a:xfrm>
            <a:off x="475614" y="1726116"/>
            <a:ext cx="2692390" cy="2658780"/>
            <a:chOff x="5129187" y="1984573"/>
            <a:chExt cx="2692390" cy="2658780"/>
          </a:xfrm>
        </p:grpSpPr>
        <p:sp>
          <p:nvSpPr>
            <p:cNvPr id="11" name="Rectangle 10">
              <a:extLst>
                <a:ext uri="{FF2B5EF4-FFF2-40B4-BE49-F238E27FC236}">
                  <a16:creationId xmlns:a16="http://schemas.microsoft.com/office/drawing/2014/main" id="{A45E1DA7-10BB-4BB4-A56C-A7F44861687E}"/>
                </a:ext>
              </a:extLst>
            </p:cNvPr>
            <p:cNvSpPr/>
            <p:nvPr/>
          </p:nvSpPr>
          <p:spPr>
            <a:xfrm>
              <a:off x="5129187" y="3242970"/>
              <a:ext cx="2692390" cy="1400383"/>
            </a:xfrm>
            <a:prstGeom prst="rect">
              <a:avLst/>
            </a:prstGeom>
          </p:spPr>
          <p:txBody>
            <a:bodyPr wrap="square">
              <a:spAutoFit/>
            </a:bodyPr>
            <a:lstStyle/>
            <a:p>
              <a:pPr algn="ctr" defTabSz="914473">
                <a:defRPr/>
              </a:pPr>
              <a:r>
                <a:rPr lang="en-US" sz="1700" dirty="0">
                  <a:solidFill>
                    <a:schemeClr val="tx1">
                      <a:lumMod val="75000"/>
                    </a:schemeClr>
                  </a:solidFill>
                  <a:cs typeface="Calibri" panose="020F0502020204030204" pitchFamily="34" charset="0"/>
                </a:rPr>
                <a:t>Nicotine has mood-altering effects, putting people with mental illness at higher risk for cigarette use &amp; nicotine addiction.</a:t>
              </a:r>
            </a:p>
          </p:txBody>
        </p:sp>
        <p:sp>
          <p:nvSpPr>
            <p:cNvPr id="22" name="Oval 21"/>
            <p:cNvSpPr/>
            <p:nvPr/>
          </p:nvSpPr>
          <p:spPr>
            <a:xfrm>
              <a:off x="5822027" y="1984573"/>
              <a:ext cx="1189333" cy="1189333"/>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73">
                <a:defRPr/>
              </a:pPr>
              <a:endParaRPr lang="en-US" sz="1350" dirty="0">
                <a:solidFill>
                  <a:prstClr val="white"/>
                </a:solidFill>
                <a:latin typeface="Garamond"/>
              </a:endParaRPr>
            </a:p>
          </p:txBody>
        </p:sp>
        <p:pic>
          <p:nvPicPr>
            <p:cNvPr id="75" name="Picture 74">
              <a:extLst>
                <a:ext uri="{FF2B5EF4-FFF2-40B4-BE49-F238E27FC236}">
                  <a16:creationId xmlns:a16="http://schemas.microsoft.com/office/drawing/2014/main" id="{0D605403-5C2F-44B5-B0D8-B42EAE037F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8227" y="2078572"/>
              <a:ext cx="1045232" cy="1045232"/>
            </a:xfrm>
            <a:prstGeom prst="rect">
              <a:avLst/>
            </a:prstGeom>
            <a:ln>
              <a:solidFill>
                <a:schemeClr val="accent1"/>
              </a:solidFill>
            </a:ln>
          </p:spPr>
        </p:pic>
      </p:gr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22688"/>
          <a:stretch/>
        </p:blipFill>
        <p:spPr>
          <a:xfrm rot="10800000" flipV="1">
            <a:off x="3975969" y="2027293"/>
            <a:ext cx="1356721" cy="645034"/>
          </a:xfrm>
          <a:prstGeom prst="rect">
            <a:avLst/>
          </a:prstGeom>
        </p:spPr>
      </p:pic>
      <p:sp>
        <p:nvSpPr>
          <p:cNvPr id="4" name="Title 3">
            <a:extLst>
              <a:ext uri="{FF2B5EF4-FFF2-40B4-BE49-F238E27FC236}">
                <a16:creationId xmlns:a16="http://schemas.microsoft.com/office/drawing/2014/main" id="{9AA1122C-4DA6-4219-95E7-264B06A87D3E}"/>
              </a:ext>
            </a:extLst>
          </p:cNvPr>
          <p:cNvSpPr>
            <a:spLocks noGrp="1"/>
          </p:cNvSpPr>
          <p:nvPr>
            <p:ph type="title"/>
          </p:nvPr>
        </p:nvSpPr>
        <p:spPr>
          <a:xfrm>
            <a:off x="344331" y="254986"/>
            <a:ext cx="7284579" cy="1082906"/>
          </a:xfrm>
        </p:spPr>
        <p:txBody>
          <a:bodyPr>
            <a:normAutofit fontScale="90000"/>
          </a:bodyPr>
          <a:lstStyle/>
          <a:p>
            <a:r>
              <a:rPr lang="en-US" sz="3200" dirty="0">
                <a:solidFill>
                  <a:schemeClr val="accent1">
                    <a:lumMod val="75000"/>
                  </a:schemeClr>
                </a:solidFill>
                <a:latin typeface="+mn-lt"/>
              </a:rPr>
              <a:t>Adverse Health Effects of Tobacco Use on Persons with Behavioral Health Conditions</a:t>
            </a:r>
            <a:endParaRPr lang="en-US" sz="3200" dirty="0"/>
          </a:p>
        </p:txBody>
      </p:sp>
      <p:pic>
        <p:nvPicPr>
          <p:cNvPr id="30" name="Picture 29">
            <a:extLst>
              <a:ext uri="{FF2B5EF4-FFF2-40B4-BE49-F238E27FC236}">
                <a16:creationId xmlns:a16="http://schemas.microsoft.com/office/drawing/2014/main" id="{08EB9C78-1569-452C-A6B9-2E973D3A43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9488" y="1726115"/>
            <a:ext cx="1166058" cy="1189333"/>
          </a:xfrm>
          <a:prstGeom prst="rect">
            <a:avLst/>
          </a:prstGeom>
        </p:spPr>
      </p:pic>
      <p:sp>
        <p:nvSpPr>
          <p:cNvPr id="19" name="Rectangle: Rounded Corners 18">
            <a:extLst>
              <a:ext uri="{FF2B5EF4-FFF2-40B4-BE49-F238E27FC236}">
                <a16:creationId xmlns:a16="http://schemas.microsoft.com/office/drawing/2014/main" id="{3CA010A5-D005-4AE2-BC0A-C751AD1253BF}"/>
              </a:ext>
            </a:extLst>
          </p:cNvPr>
          <p:cNvSpPr/>
          <p:nvPr/>
        </p:nvSpPr>
        <p:spPr>
          <a:xfrm>
            <a:off x="439888" y="4489762"/>
            <a:ext cx="2737574" cy="168692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73">
              <a:defRPr/>
            </a:pPr>
            <a:r>
              <a:rPr lang="en-US" sz="1500" b="1" dirty="0">
                <a:solidFill>
                  <a:srgbClr val="FF0000"/>
                </a:solidFill>
              </a:rPr>
              <a:t>Daily tobacco use is associated with increased risk of psychosis and an earlier age of onset of psychotic illness. </a:t>
            </a:r>
            <a:endParaRPr lang="en-US" sz="1500" b="1" dirty="0">
              <a:solidFill>
                <a:srgbClr val="FF0000"/>
              </a:solidFill>
              <a:latin typeface="Garamond"/>
            </a:endParaRPr>
          </a:p>
        </p:txBody>
      </p:sp>
    </p:spTree>
    <p:extLst>
      <p:ext uri="{BB962C8B-B14F-4D97-AF65-F5344CB8AC3E}">
        <p14:creationId xmlns:p14="http://schemas.microsoft.com/office/powerpoint/2010/main" val="182057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370C598-7ED2-4F1E-899D-609DDFB930D4}"/>
              </a:ext>
            </a:extLst>
          </p:cNvPr>
          <p:cNvSpPr>
            <a:spLocks noGrp="1"/>
          </p:cNvSpPr>
          <p:nvPr>
            <p:ph type="title"/>
          </p:nvPr>
        </p:nvSpPr>
        <p:spPr/>
        <p:txBody>
          <a:bodyPr/>
          <a:lstStyle/>
          <a:p>
            <a:r>
              <a:rPr lang="en-US"/>
              <a:t>Tobacco Use and Trauma</a:t>
            </a:r>
          </a:p>
        </p:txBody>
      </p:sp>
      <p:sp>
        <p:nvSpPr>
          <p:cNvPr id="15" name="Content Placeholder 2">
            <a:extLst>
              <a:ext uri="{FF2B5EF4-FFF2-40B4-BE49-F238E27FC236}">
                <a16:creationId xmlns:a16="http://schemas.microsoft.com/office/drawing/2014/main" id="{834CECDD-8E4C-4695-9508-FF0D236BFA60}"/>
              </a:ext>
            </a:extLst>
          </p:cNvPr>
          <p:cNvSpPr>
            <a:spLocks noGrp="1"/>
          </p:cNvSpPr>
          <p:nvPr>
            <p:ph idx="1"/>
          </p:nvPr>
        </p:nvSpPr>
        <p:spPr>
          <a:xfrm>
            <a:off x="5133415" y="1759644"/>
            <a:ext cx="3943350" cy="4186798"/>
          </a:xfrm>
        </p:spPr>
        <p:txBody>
          <a:bodyPr>
            <a:normAutofit/>
          </a:bodyPr>
          <a:lstStyle/>
          <a:p>
            <a:pPr marL="0" indent="0">
              <a:spcBef>
                <a:spcPts val="2400"/>
              </a:spcBef>
              <a:spcAft>
                <a:spcPts val="1800"/>
              </a:spcAft>
              <a:buNone/>
            </a:pPr>
            <a:r>
              <a:rPr lang="en-US" sz="2400">
                <a:solidFill>
                  <a:srgbClr val="2AAAE2"/>
                </a:solidFill>
              </a:rPr>
              <a:t>Early initiation of tobacco use</a:t>
            </a:r>
          </a:p>
          <a:p>
            <a:pPr marL="0" indent="0">
              <a:spcBef>
                <a:spcPts val="2400"/>
              </a:spcBef>
              <a:spcAft>
                <a:spcPts val="1800"/>
              </a:spcAft>
              <a:buNone/>
            </a:pPr>
            <a:r>
              <a:rPr lang="en-US" sz="2400">
                <a:solidFill>
                  <a:srgbClr val="2AAAE2"/>
                </a:solidFill>
              </a:rPr>
              <a:t>Adult tobacco use</a:t>
            </a:r>
          </a:p>
          <a:p>
            <a:pPr marL="0" indent="0">
              <a:spcBef>
                <a:spcPts val="2400"/>
              </a:spcBef>
              <a:spcAft>
                <a:spcPts val="1800"/>
              </a:spcAft>
              <a:buNone/>
            </a:pPr>
            <a:r>
              <a:rPr lang="en-US" sz="2400">
                <a:solidFill>
                  <a:srgbClr val="2AAAE2"/>
                </a:solidFill>
              </a:rPr>
              <a:t>Duration and intensity of use</a:t>
            </a:r>
          </a:p>
          <a:p>
            <a:pPr marL="0" indent="0">
              <a:spcBef>
                <a:spcPts val="2400"/>
              </a:spcBef>
              <a:spcAft>
                <a:spcPts val="1800"/>
              </a:spcAft>
              <a:buNone/>
            </a:pPr>
            <a:r>
              <a:rPr lang="en-US" sz="2400">
                <a:solidFill>
                  <a:srgbClr val="2AAAE2"/>
                </a:solidFill>
              </a:rPr>
              <a:t>Increased risk of smoking in adulthood </a:t>
            </a:r>
          </a:p>
        </p:txBody>
      </p:sp>
      <p:sp>
        <p:nvSpPr>
          <p:cNvPr id="11" name="Content Placeholder 2">
            <a:extLst>
              <a:ext uri="{FF2B5EF4-FFF2-40B4-BE49-F238E27FC236}">
                <a16:creationId xmlns:a16="http://schemas.microsoft.com/office/drawing/2014/main" id="{16D909DD-000C-4EF4-8BFF-80682350C860}"/>
              </a:ext>
            </a:extLst>
          </p:cNvPr>
          <p:cNvSpPr txBox="1">
            <a:spLocks/>
          </p:cNvSpPr>
          <p:nvPr/>
        </p:nvSpPr>
        <p:spPr>
          <a:xfrm>
            <a:off x="742950" y="2340769"/>
            <a:ext cx="2957513" cy="3263504"/>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2AAAE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SzPct val="9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450"/>
              </a:spcBef>
              <a:spcAft>
                <a:spcPts val="450"/>
              </a:spcAft>
            </a:pPr>
            <a:endParaRPr lang="en-US" sz="2100">
              <a:solidFill>
                <a:srgbClr val="3A3838"/>
              </a:solidFill>
              <a:latin typeface="Calibri" panose="020F0502020204030204"/>
            </a:endParaRPr>
          </a:p>
        </p:txBody>
      </p:sp>
      <p:sp>
        <p:nvSpPr>
          <p:cNvPr id="12" name="Content Placeholder 2">
            <a:extLst>
              <a:ext uri="{FF2B5EF4-FFF2-40B4-BE49-F238E27FC236}">
                <a16:creationId xmlns:a16="http://schemas.microsoft.com/office/drawing/2014/main" id="{00E64AB7-3C20-4A94-95EB-903F87AFE883}"/>
              </a:ext>
            </a:extLst>
          </p:cNvPr>
          <p:cNvSpPr txBox="1">
            <a:spLocks/>
          </p:cNvSpPr>
          <p:nvPr/>
        </p:nvSpPr>
        <p:spPr>
          <a:xfrm>
            <a:off x="346469" y="3425697"/>
            <a:ext cx="3495746" cy="2554267"/>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2AAAE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SzPct val="90000"/>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450"/>
              </a:spcBef>
              <a:spcAft>
                <a:spcPts val="450"/>
              </a:spcAft>
              <a:buNone/>
            </a:pPr>
            <a:r>
              <a:rPr lang="en-US" sz="4800" b="1">
                <a:solidFill>
                  <a:srgbClr val="2AAAE2"/>
                </a:solidFill>
                <a:latin typeface="Calibri" panose="020F0502020204030204"/>
              </a:rPr>
              <a:t>Trauma</a:t>
            </a:r>
          </a:p>
          <a:p>
            <a:pPr marL="0" indent="0" algn="ctr" defTabSz="685800">
              <a:spcBef>
                <a:spcPts val="450"/>
              </a:spcBef>
              <a:spcAft>
                <a:spcPts val="450"/>
              </a:spcAft>
              <a:buNone/>
            </a:pPr>
            <a:r>
              <a:rPr lang="en-US" sz="2000" b="1">
                <a:solidFill>
                  <a:srgbClr val="3A3838"/>
                </a:solidFill>
                <a:latin typeface="Calibri" panose="020F0502020204030204"/>
              </a:rPr>
              <a:t>Adverse childhood experiences </a:t>
            </a:r>
            <a:r>
              <a:rPr lang="en-US" sz="2000">
                <a:solidFill>
                  <a:srgbClr val="3A3838"/>
                </a:solidFill>
                <a:latin typeface="Calibri" panose="020F0502020204030204"/>
              </a:rPr>
              <a:t>(ACEs)</a:t>
            </a:r>
          </a:p>
          <a:p>
            <a:pPr marL="0" indent="0" algn="ctr" defTabSz="685800">
              <a:spcBef>
                <a:spcPts val="450"/>
              </a:spcBef>
              <a:spcAft>
                <a:spcPts val="450"/>
              </a:spcAft>
              <a:buNone/>
            </a:pPr>
            <a:r>
              <a:rPr lang="en-US" sz="2000" b="1">
                <a:solidFill>
                  <a:srgbClr val="3A3838"/>
                </a:solidFill>
                <a:latin typeface="Calibri" panose="020F0502020204030204"/>
              </a:rPr>
              <a:t>Post-traumatic stress disorder </a:t>
            </a:r>
            <a:r>
              <a:rPr lang="en-US" sz="2000">
                <a:solidFill>
                  <a:srgbClr val="3A3838"/>
                </a:solidFill>
                <a:latin typeface="Calibri" panose="020F0502020204030204"/>
              </a:rPr>
              <a:t>(PTSD)</a:t>
            </a:r>
          </a:p>
        </p:txBody>
      </p:sp>
      <p:sp>
        <p:nvSpPr>
          <p:cNvPr id="9" name="Arrow: Right 8">
            <a:extLst>
              <a:ext uri="{FF2B5EF4-FFF2-40B4-BE49-F238E27FC236}">
                <a16:creationId xmlns:a16="http://schemas.microsoft.com/office/drawing/2014/main" id="{151719AC-85A6-437F-9021-2AD8F51D6B5C}"/>
              </a:ext>
            </a:extLst>
          </p:cNvPr>
          <p:cNvSpPr/>
          <p:nvPr/>
        </p:nvSpPr>
        <p:spPr>
          <a:xfrm>
            <a:off x="3402777" y="3160996"/>
            <a:ext cx="1520243" cy="528066"/>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Picture 4" descr="Text, whiteboard&#10;&#10;Description automatically generated">
            <a:extLst>
              <a:ext uri="{FF2B5EF4-FFF2-40B4-BE49-F238E27FC236}">
                <a16:creationId xmlns:a16="http://schemas.microsoft.com/office/drawing/2014/main" id="{E471C5F5-028F-4D4B-ACB3-C13796092BF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2747" y="1403355"/>
            <a:ext cx="2871921" cy="2132057"/>
          </a:xfrm>
          <a:prstGeom prst="rect">
            <a:avLst/>
          </a:prstGeom>
        </p:spPr>
      </p:pic>
      <p:sp>
        <p:nvSpPr>
          <p:cNvPr id="2" name="TextBox 1">
            <a:extLst>
              <a:ext uri="{FF2B5EF4-FFF2-40B4-BE49-F238E27FC236}">
                <a16:creationId xmlns:a16="http://schemas.microsoft.com/office/drawing/2014/main" id="{D61D1C8C-4BC3-4619-978B-8D98CEA19524}"/>
              </a:ext>
            </a:extLst>
          </p:cNvPr>
          <p:cNvSpPr txBox="1"/>
          <p:nvPr/>
        </p:nvSpPr>
        <p:spPr>
          <a:xfrm>
            <a:off x="0" y="5876426"/>
            <a:ext cx="9144000" cy="830997"/>
          </a:xfrm>
          <a:prstGeom prst="rect">
            <a:avLst/>
          </a:prstGeom>
          <a:solidFill>
            <a:srgbClr val="2AAAE2"/>
          </a:solidFill>
        </p:spPr>
        <p:txBody>
          <a:bodyPr wrap="square" lIns="91440" tIns="45720" rIns="91440" bIns="45720" rtlCol="0" anchor="t">
            <a:spAutoFit/>
          </a:bodyPr>
          <a:lstStyle/>
          <a:p>
            <a:pPr algn="ctr" defTabSz="685800"/>
            <a:r>
              <a:rPr lang="en-US" sz="2400" b="1">
                <a:solidFill>
                  <a:srgbClr val="FFFFFF"/>
                </a:solidFill>
                <a:latin typeface="Calibri" panose="020F0502020204030204"/>
              </a:rPr>
              <a:t>Individuals who experience trauma in early adulthood are twice as likely to smoke than those who have not experienced trauma</a:t>
            </a:r>
          </a:p>
        </p:txBody>
      </p:sp>
    </p:spTree>
    <p:custDataLst>
      <p:tags r:id="rId1"/>
    </p:custDataLst>
    <p:extLst>
      <p:ext uri="{BB962C8B-B14F-4D97-AF65-F5344CB8AC3E}">
        <p14:creationId xmlns:p14="http://schemas.microsoft.com/office/powerpoint/2010/main" val="247798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250" fill="hold"/>
                                        <p:tgtEl>
                                          <p:spTgt spid="9"/>
                                        </p:tgtEl>
                                        <p:attrNameLst>
                                          <p:attrName>ppt_w</p:attrName>
                                        </p:attrNameLst>
                                      </p:cBhvr>
                                      <p:tavLst>
                                        <p:tav tm="0">
                                          <p:val>
                                            <p:fltVal val="0"/>
                                          </p:val>
                                        </p:tav>
                                        <p:tav tm="100000">
                                          <p:val>
                                            <p:strVal val="#ppt_w"/>
                                          </p:val>
                                        </p:tav>
                                      </p:tavLst>
                                    </p:anim>
                                    <p:anim calcmode="lin" valueType="num">
                                      <p:cBhvr>
                                        <p:cTn id="8" dur="1250" fill="hold"/>
                                        <p:tgtEl>
                                          <p:spTgt spid="9"/>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75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6763A8-1339-43CB-8955-43750DF415CD}"/>
              </a:ext>
            </a:extLst>
          </p:cNvPr>
          <p:cNvSpPr>
            <a:spLocks noGrp="1"/>
          </p:cNvSpPr>
          <p:nvPr>
            <p:ph idx="1"/>
          </p:nvPr>
        </p:nvSpPr>
        <p:spPr>
          <a:xfrm>
            <a:off x="647589" y="1623137"/>
            <a:ext cx="8409325" cy="5136892"/>
          </a:xfrm>
        </p:spPr>
        <p:txBody>
          <a:bodyPr>
            <a:normAutofit fontScale="85000" lnSpcReduction="10000"/>
          </a:bodyPr>
          <a:lstStyle/>
          <a:p>
            <a:pPr>
              <a:lnSpc>
                <a:spcPct val="128000"/>
              </a:lnSpc>
              <a:spcAft>
                <a:spcPts val="600"/>
              </a:spcAft>
            </a:pPr>
            <a:r>
              <a:rPr lang="en-US" sz="2600" dirty="0"/>
              <a:t>High rate of co-use = Recovery from either substance more difficult</a:t>
            </a:r>
          </a:p>
          <a:p>
            <a:pPr>
              <a:lnSpc>
                <a:spcPct val="128000"/>
              </a:lnSpc>
              <a:spcAft>
                <a:spcPts val="600"/>
              </a:spcAft>
            </a:pPr>
            <a:r>
              <a:rPr lang="en-US" sz="2600" dirty="0"/>
              <a:t>Similarly stimulate reward pathways in the brain, causing these addictions to be </a:t>
            </a:r>
            <a:r>
              <a:rPr lang="en-US" sz="2600" dirty="0">
                <a:solidFill>
                  <a:schemeClr val="accent1"/>
                </a:solidFill>
              </a:rPr>
              <a:t>mutually reinforcing</a:t>
            </a:r>
            <a:r>
              <a:rPr lang="en-US" sz="2600" dirty="0"/>
              <a:t>, meaning…</a:t>
            </a:r>
          </a:p>
          <a:p>
            <a:pPr lvl="1">
              <a:lnSpc>
                <a:spcPct val="128000"/>
              </a:lnSpc>
              <a:spcAft>
                <a:spcPts val="600"/>
              </a:spcAft>
            </a:pPr>
            <a:r>
              <a:rPr lang="en-US" sz="1900" dirty="0">
                <a:solidFill>
                  <a:schemeClr val="tx1"/>
                </a:solidFill>
              </a:rPr>
              <a:t>Smoking </a:t>
            </a:r>
            <a:r>
              <a:rPr lang="en-US" sz="1900" i="1" dirty="0">
                <a:solidFill>
                  <a:schemeClr val="tx1"/>
                </a:solidFill>
              </a:rPr>
              <a:t>increases</a:t>
            </a:r>
            <a:r>
              <a:rPr lang="en-US" sz="1900" dirty="0">
                <a:solidFill>
                  <a:schemeClr val="tx1"/>
                </a:solidFill>
              </a:rPr>
              <a:t> opioid use, including opioid MAT</a:t>
            </a:r>
          </a:p>
          <a:p>
            <a:pPr lvl="1">
              <a:lnSpc>
                <a:spcPct val="128000"/>
              </a:lnSpc>
              <a:spcAft>
                <a:spcPts val="600"/>
              </a:spcAft>
            </a:pPr>
            <a:r>
              <a:rPr lang="en-US" sz="1900" dirty="0">
                <a:solidFill>
                  <a:schemeClr val="tx1"/>
                </a:solidFill>
              </a:rPr>
              <a:t>Opioid use (including prescription MAT) </a:t>
            </a:r>
            <a:r>
              <a:rPr lang="en-US" sz="1900" i="1" dirty="0">
                <a:solidFill>
                  <a:schemeClr val="tx1"/>
                </a:solidFill>
              </a:rPr>
              <a:t>reinforces</a:t>
            </a:r>
            <a:r>
              <a:rPr lang="en-US" sz="1900" dirty="0">
                <a:solidFill>
                  <a:schemeClr val="tx1"/>
                </a:solidFill>
              </a:rPr>
              <a:t> smoking patterns</a:t>
            </a:r>
          </a:p>
          <a:p>
            <a:pPr>
              <a:lnSpc>
                <a:spcPct val="128000"/>
              </a:lnSpc>
              <a:spcAft>
                <a:spcPts val="600"/>
              </a:spcAft>
            </a:pPr>
            <a:r>
              <a:rPr lang="en-US" sz="2600" b="1" dirty="0"/>
              <a:t>Chronic pain </a:t>
            </a:r>
            <a:r>
              <a:rPr lang="en-US" sz="2600" dirty="0"/>
              <a:t>– Ongoing </a:t>
            </a:r>
            <a:r>
              <a:rPr lang="en-US" sz="2600" dirty="0">
                <a:solidFill>
                  <a:schemeClr val="accent1"/>
                </a:solidFill>
              </a:rPr>
              <a:t>smoking becomes a risk factor</a:t>
            </a:r>
            <a:r>
              <a:rPr lang="en-US" sz="2600" dirty="0"/>
              <a:t> for onset or exacerbation of back pain, sciatica, arthritis, fibromyalgia, and chronic headache. </a:t>
            </a:r>
          </a:p>
          <a:p>
            <a:pPr lvl="1">
              <a:lnSpc>
                <a:spcPct val="128000"/>
              </a:lnSpc>
              <a:spcAft>
                <a:spcPts val="600"/>
              </a:spcAft>
            </a:pPr>
            <a:r>
              <a:rPr lang="en-US" sz="1900" dirty="0">
                <a:solidFill>
                  <a:schemeClr val="tx1"/>
                </a:solidFill>
              </a:rPr>
              <a:t>Sensitize pain receptors</a:t>
            </a:r>
          </a:p>
          <a:p>
            <a:pPr lvl="1">
              <a:lnSpc>
                <a:spcPct val="128000"/>
              </a:lnSpc>
              <a:spcAft>
                <a:spcPts val="600"/>
              </a:spcAft>
            </a:pPr>
            <a:r>
              <a:rPr lang="en-US" sz="1900" dirty="0">
                <a:solidFill>
                  <a:schemeClr val="tx1"/>
                </a:solidFill>
              </a:rPr>
              <a:t>Decrease pain tolerance</a:t>
            </a:r>
          </a:p>
          <a:p>
            <a:pPr lvl="1">
              <a:lnSpc>
                <a:spcPct val="128000"/>
              </a:lnSpc>
              <a:spcAft>
                <a:spcPts val="600"/>
              </a:spcAft>
            </a:pPr>
            <a:r>
              <a:rPr lang="en-US" sz="1900" dirty="0">
                <a:solidFill>
                  <a:schemeClr val="tx1"/>
                </a:solidFill>
              </a:rPr>
              <a:t>Increase pain awareness</a:t>
            </a:r>
          </a:p>
          <a:p>
            <a:endParaRPr lang="en-US" dirty="0"/>
          </a:p>
        </p:txBody>
      </p:sp>
      <p:sp>
        <p:nvSpPr>
          <p:cNvPr id="8" name="TextBox 7">
            <a:extLst>
              <a:ext uri="{FF2B5EF4-FFF2-40B4-BE49-F238E27FC236}">
                <a16:creationId xmlns:a16="http://schemas.microsoft.com/office/drawing/2014/main" id="{E4800540-CEE6-40B7-A36C-884AD8DC84A0}"/>
              </a:ext>
            </a:extLst>
          </p:cNvPr>
          <p:cNvSpPr txBox="1"/>
          <p:nvPr/>
        </p:nvSpPr>
        <p:spPr>
          <a:xfrm>
            <a:off x="5083629" y="5150554"/>
            <a:ext cx="4060371" cy="1738938"/>
          </a:xfrm>
          <a:prstGeom prst="rect">
            <a:avLst/>
          </a:prstGeom>
          <a:solidFill>
            <a:schemeClr val="accent1">
              <a:lumMod val="20000"/>
              <a:lumOff val="80000"/>
            </a:schemeClr>
          </a:solidFill>
        </p:spPr>
        <p:txBody>
          <a:bodyPr wrap="square" rtlCol="0">
            <a:spAutoFit/>
          </a:bodyPr>
          <a:lstStyle/>
          <a:p>
            <a:pPr>
              <a:lnSpc>
                <a:spcPct val="108000"/>
              </a:lnSpc>
            </a:pPr>
            <a:r>
              <a:rPr lang="en-US" sz="2000" b="1" dirty="0"/>
              <a:t>Patients seeking outpatient pain treatment were </a:t>
            </a:r>
            <a:r>
              <a:rPr lang="en-US" sz="2000" b="1" dirty="0">
                <a:solidFill>
                  <a:schemeClr val="accent1"/>
                </a:solidFill>
              </a:rPr>
              <a:t>over 7x more willing to consider quitting </a:t>
            </a:r>
            <a:r>
              <a:rPr lang="en-US" sz="2000" b="1" dirty="0"/>
              <a:t>smoking when educated about the relationship between pain and tobacco use</a:t>
            </a:r>
            <a:endParaRPr lang="en-US" sz="1400" b="1" dirty="0"/>
          </a:p>
        </p:txBody>
      </p:sp>
      <p:sp>
        <p:nvSpPr>
          <p:cNvPr id="5" name="Title 2">
            <a:extLst>
              <a:ext uri="{FF2B5EF4-FFF2-40B4-BE49-F238E27FC236}">
                <a16:creationId xmlns:a16="http://schemas.microsoft.com/office/drawing/2014/main" id="{D2FB77EB-1515-4C68-BC6B-26A62F2CEEFC}"/>
              </a:ext>
            </a:extLst>
          </p:cNvPr>
          <p:cNvSpPr txBox="1">
            <a:spLocks/>
          </p:cNvSpPr>
          <p:nvPr/>
        </p:nvSpPr>
        <p:spPr>
          <a:xfrm>
            <a:off x="647589" y="258373"/>
            <a:ext cx="7886700" cy="136476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solidFill>
                  <a:schemeClr val="accent1">
                    <a:lumMod val="75000"/>
                  </a:schemeClr>
                </a:solidFill>
                <a:latin typeface="+mn-lt"/>
              </a:rPr>
              <a:t>Tobacco and Opioids</a:t>
            </a:r>
            <a:endParaRPr lang="en-US" dirty="0"/>
          </a:p>
        </p:txBody>
      </p:sp>
    </p:spTree>
    <p:custDataLst>
      <p:tags r:id="rId1"/>
    </p:custDataLst>
    <p:extLst>
      <p:ext uri="{BB962C8B-B14F-4D97-AF65-F5344CB8AC3E}">
        <p14:creationId xmlns:p14="http://schemas.microsoft.com/office/powerpoint/2010/main" val="12830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10C1EB-AE3A-4D8B-BB64-691402CBF86E}"/>
              </a:ext>
            </a:extLst>
          </p:cNvPr>
          <p:cNvSpPr>
            <a:spLocks noGrp="1"/>
          </p:cNvSpPr>
          <p:nvPr>
            <p:ph type="title"/>
          </p:nvPr>
        </p:nvSpPr>
        <p:spPr/>
        <p:txBody>
          <a:bodyPr/>
          <a:lstStyle/>
          <a:p>
            <a:r>
              <a:rPr lang="en-US" sz="3200" dirty="0">
                <a:solidFill>
                  <a:schemeClr val="accent1">
                    <a:lumMod val="75000"/>
                  </a:schemeClr>
                </a:solidFill>
                <a:latin typeface="+mn-lt"/>
              </a:rPr>
              <a:t>What We Know</a:t>
            </a:r>
            <a:endParaRPr lang="en-US" dirty="0"/>
          </a:p>
        </p:txBody>
      </p:sp>
      <p:sp>
        <p:nvSpPr>
          <p:cNvPr id="4" name="Content Placeholder 3">
            <a:extLst>
              <a:ext uri="{FF2B5EF4-FFF2-40B4-BE49-F238E27FC236}">
                <a16:creationId xmlns:a16="http://schemas.microsoft.com/office/drawing/2014/main" id="{6287257D-861E-44CA-96B6-C4D3F6C59E2E}"/>
              </a:ext>
            </a:extLst>
          </p:cNvPr>
          <p:cNvSpPr>
            <a:spLocks noGrp="1"/>
          </p:cNvSpPr>
          <p:nvPr>
            <p:ph idx="1"/>
          </p:nvPr>
        </p:nvSpPr>
        <p:spPr>
          <a:xfrm>
            <a:off x="386955" y="1514905"/>
            <a:ext cx="7072623" cy="4351338"/>
          </a:xfrm>
        </p:spPr>
        <p:txBody>
          <a:bodyPr>
            <a:normAutofit/>
          </a:bodyPr>
          <a:lstStyle/>
          <a:p>
            <a:pPr>
              <a:spcBef>
                <a:spcPts val="600"/>
              </a:spcBef>
              <a:spcAft>
                <a:spcPts val="600"/>
              </a:spcAft>
            </a:pPr>
            <a:r>
              <a:rPr lang="en-US" sz="2400" b="1" dirty="0">
                <a:solidFill>
                  <a:schemeClr val="tx1"/>
                </a:solidFill>
              </a:rPr>
              <a:t>Smoking </a:t>
            </a:r>
            <a:r>
              <a:rPr lang="en-US" sz="2400" b="1" i="1" dirty="0">
                <a:solidFill>
                  <a:schemeClr val="tx1"/>
                </a:solidFill>
              </a:rPr>
              <a:t>exacerbates</a:t>
            </a:r>
            <a:r>
              <a:rPr lang="en-US" sz="2400" b="1" dirty="0">
                <a:solidFill>
                  <a:schemeClr val="tx1"/>
                </a:solidFill>
              </a:rPr>
              <a:t> symptoms of behavioral health conditions:</a:t>
            </a:r>
            <a:endParaRPr lang="en-US" sz="2400" dirty="0">
              <a:solidFill>
                <a:schemeClr val="tx1"/>
              </a:solidFill>
            </a:endParaRPr>
          </a:p>
          <a:p>
            <a:pPr lvl="2">
              <a:spcBef>
                <a:spcPts val="600"/>
              </a:spcBef>
              <a:spcAft>
                <a:spcPts val="600"/>
              </a:spcAft>
              <a:buFont typeface="Wingdings" panose="05000000000000000000" pitchFamily="2" charset="2"/>
              <a:buChar char="§"/>
            </a:pPr>
            <a:r>
              <a:rPr lang="en-US" sz="2000" dirty="0">
                <a:solidFill>
                  <a:schemeClr val="tx1">
                    <a:lumMod val="75000"/>
                  </a:schemeClr>
                </a:solidFill>
              </a:rPr>
              <a:t>Greater depressive symptoms</a:t>
            </a:r>
          </a:p>
          <a:p>
            <a:pPr lvl="2">
              <a:spcBef>
                <a:spcPts val="600"/>
              </a:spcBef>
              <a:spcAft>
                <a:spcPts val="600"/>
              </a:spcAft>
              <a:buFont typeface="Wingdings" panose="05000000000000000000" pitchFamily="2" charset="2"/>
              <a:buChar char="§"/>
            </a:pPr>
            <a:r>
              <a:rPr lang="en-US" sz="2000" dirty="0">
                <a:solidFill>
                  <a:schemeClr val="tx1">
                    <a:lumMod val="75000"/>
                  </a:schemeClr>
                </a:solidFill>
              </a:rPr>
              <a:t>Greater likelihood of psychiatric hospitalization</a:t>
            </a:r>
          </a:p>
          <a:p>
            <a:pPr lvl="2">
              <a:spcBef>
                <a:spcPts val="600"/>
              </a:spcBef>
              <a:spcAft>
                <a:spcPts val="600"/>
              </a:spcAft>
              <a:buFont typeface="Wingdings" panose="05000000000000000000" pitchFamily="2" charset="2"/>
              <a:buChar char="§"/>
            </a:pPr>
            <a:r>
              <a:rPr lang="en-US" sz="2000" dirty="0">
                <a:solidFill>
                  <a:schemeClr val="tx1">
                    <a:lumMod val="75000"/>
                  </a:schemeClr>
                </a:solidFill>
              </a:rPr>
              <a:t>Increased suicidal behavior </a:t>
            </a:r>
          </a:p>
          <a:p>
            <a:pPr lvl="2">
              <a:spcBef>
                <a:spcPts val="600"/>
              </a:spcBef>
              <a:spcAft>
                <a:spcPts val="600"/>
              </a:spcAft>
              <a:buFont typeface="Wingdings" panose="05000000000000000000" pitchFamily="2" charset="2"/>
              <a:buChar char="§"/>
            </a:pPr>
            <a:r>
              <a:rPr lang="en-US" sz="2000" dirty="0">
                <a:solidFill>
                  <a:schemeClr val="tx1">
                    <a:lumMod val="75000"/>
                  </a:schemeClr>
                </a:solidFill>
              </a:rPr>
              <a:t>Drug and alcohol-use relapse</a:t>
            </a:r>
          </a:p>
          <a:p>
            <a:pPr>
              <a:spcBef>
                <a:spcPts val="600"/>
              </a:spcBef>
              <a:spcAft>
                <a:spcPts val="600"/>
              </a:spcAft>
            </a:pPr>
            <a:r>
              <a:rPr lang="en-US" sz="2000" dirty="0">
                <a:solidFill>
                  <a:schemeClr val="tx1"/>
                </a:solidFill>
              </a:rPr>
              <a:t>Tobacco cessation can have mental health benefits</a:t>
            </a:r>
          </a:p>
          <a:p>
            <a:pPr>
              <a:spcBef>
                <a:spcPts val="600"/>
              </a:spcBef>
              <a:spcAft>
                <a:spcPts val="600"/>
              </a:spcAft>
              <a:buFont typeface="Wingdings" panose="05000000000000000000" pitchFamily="2" charset="2"/>
              <a:buChar char="§"/>
            </a:pPr>
            <a:endParaRPr lang="en-US" sz="2000" dirty="0"/>
          </a:p>
          <a:p>
            <a:pPr>
              <a:spcBef>
                <a:spcPts val="600"/>
              </a:spcBef>
              <a:spcAft>
                <a:spcPts val="600"/>
              </a:spcAft>
              <a:buFont typeface="Wingdings" panose="05000000000000000000" pitchFamily="2" charset="2"/>
              <a:buChar char="§"/>
            </a:pPr>
            <a:endParaRPr lang="en-US" sz="2000" dirty="0"/>
          </a:p>
        </p:txBody>
      </p:sp>
      <p:pic>
        <p:nvPicPr>
          <p:cNvPr id="6" name="Graphic 5" descr="Doctor">
            <a:extLst>
              <a:ext uri="{FF2B5EF4-FFF2-40B4-BE49-F238E27FC236}">
                <a16:creationId xmlns:a16="http://schemas.microsoft.com/office/drawing/2014/main" id="{0C6CD3DE-6D56-4207-B066-D42D552EE10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897" t="3428" r="12402" b="8534"/>
          <a:stretch/>
        </p:blipFill>
        <p:spPr>
          <a:xfrm>
            <a:off x="1184692" y="4943426"/>
            <a:ext cx="999460" cy="1147184"/>
          </a:xfrm>
          <a:prstGeom prst="rect">
            <a:avLst/>
          </a:prstGeom>
        </p:spPr>
      </p:pic>
      <p:sp>
        <p:nvSpPr>
          <p:cNvPr id="11" name="TextBox 10">
            <a:extLst>
              <a:ext uri="{FF2B5EF4-FFF2-40B4-BE49-F238E27FC236}">
                <a16:creationId xmlns:a16="http://schemas.microsoft.com/office/drawing/2014/main" id="{75B75CE3-8D5D-46D0-AA4D-97227C3301FC}"/>
              </a:ext>
            </a:extLst>
          </p:cNvPr>
          <p:cNvSpPr txBox="1"/>
          <p:nvPr/>
        </p:nvSpPr>
        <p:spPr>
          <a:xfrm>
            <a:off x="1" y="6269217"/>
            <a:ext cx="898451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75000"/>
                  </a:prstClr>
                </a:solidFill>
                <a:effectLst/>
                <a:uLnTx/>
                <a:uFillTx/>
                <a:latin typeface="+mj-lt"/>
                <a:ea typeface="+mn-ea"/>
                <a:cs typeface="+mn-cs"/>
              </a:rPr>
              <a:t>Compton W. The need to incorporate smoking cessation into behavioral health treatment. The American Journal on Addictions.2018;27(1):42–43</a:t>
            </a:r>
          </a:p>
          <a:p>
            <a:pPr lvl="0" defTabSz="457200">
              <a:defRPr/>
            </a:pPr>
            <a:r>
              <a:rPr lang="en-US" sz="900" dirty="0">
                <a:solidFill>
                  <a:prstClr val="white">
                    <a:lumMod val="75000"/>
                  </a:prstClr>
                </a:solidFill>
                <a:latin typeface="+mj-lt"/>
                <a:ea typeface="ＭＳ Ｐゴシック" panose="020B0600070205080204" pitchFamily="34" charset="-128"/>
              </a:rPr>
              <a:t>Prochaska JJ, Das S, Young-Wolff KC. Smoking, Mental Illness, and Public Health. </a:t>
            </a:r>
            <a:r>
              <a:rPr lang="en-US" sz="900" dirty="0" err="1">
                <a:solidFill>
                  <a:prstClr val="white">
                    <a:lumMod val="75000"/>
                  </a:prstClr>
                </a:solidFill>
                <a:latin typeface="+mj-lt"/>
                <a:ea typeface="ＭＳ Ｐゴシック" panose="020B0600070205080204" pitchFamily="34" charset="-128"/>
              </a:rPr>
              <a:t>Annu</a:t>
            </a:r>
            <a:r>
              <a:rPr lang="en-US" sz="900" dirty="0">
                <a:solidFill>
                  <a:prstClr val="white">
                    <a:lumMod val="75000"/>
                  </a:prstClr>
                </a:solidFill>
                <a:latin typeface="+mj-lt"/>
                <a:ea typeface="ＭＳ Ｐゴシック" panose="020B0600070205080204" pitchFamily="34" charset="-128"/>
              </a:rPr>
              <a:t> Rev Public Health. 2017;38:165–185.doi: 10.1146/annurev-publhealth-031816-044618.</a:t>
            </a:r>
          </a:p>
          <a:p>
            <a:pPr lvl="0">
              <a:defRPr/>
            </a:pPr>
            <a:r>
              <a:rPr lang="en-US" sz="900" dirty="0">
                <a:solidFill>
                  <a:prstClr val="white">
                    <a:lumMod val="75000"/>
                  </a:prstClr>
                </a:solidFill>
                <a:latin typeface="+mj-lt"/>
                <a:ea typeface="ＭＳ Ｐゴシック" panose="020B0600070205080204" pitchFamily="34" charset="-128"/>
              </a:rPr>
              <a:t>Weinberger AH, Platt J, Esan H, Galea S, </a:t>
            </a:r>
            <a:r>
              <a:rPr lang="en-US" sz="900" dirty="0" err="1">
                <a:solidFill>
                  <a:prstClr val="white">
                    <a:lumMod val="75000"/>
                  </a:prstClr>
                </a:solidFill>
                <a:latin typeface="+mj-lt"/>
                <a:ea typeface="ＭＳ Ｐゴシック" panose="020B0600070205080204" pitchFamily="34" charset="-128"/>
              </a:rPr>
              <a:t>Erlich</a:t>
            </a:r>
            <a:r>
              <a:rPr lang="en-US" sz="900" dirty="0">
                <a:solidFill>
                  <a:prstClr val="white">
                    <a:lumMod val="75000"/>
                  </a:prstClr>
                </a:solidFill>
                <a:latin typeface="+mj-lt"/>
                <a:ea typeface="ＭＳ Ｐゴシック" panose="020B0600070205080204" pitchFamily="34" charset="-128"/>
              </a:rPr>
              <a:t> D, Goodwin RD. Cigarette smoking is associated with increased risk of substance </a:t>
            </a:r>
            <a:r>
              <a:rPr lang="en-US" sz="900" dirty="0" err="1">
                <a:solidFill>
                  <a:prstClr val="white">
                    <a:lumMod val="75000"/>
                  </a:prstClr>
                </a:solidFill>
                <a:latin typeface="+mj-lt"/>
                <a:ea typeface="ＭＳ Ｐゴシック" panose="020B0600070205080204" pitchFamily="34" charset="-128"/>
              </a:rPr>
              <a:t>usedisorder</a:t>
            </a:r>
            <a:r>
              <a:rPr lang="en-US" sz="900" dirty="0">
                <a:solidFill>
                  <a:prstClr val="white">
                    <a:lumMod val="75000"/>
                  </a:prstClr>
                </a:solidFill>
                <a:latin typeface="+mj-lt"/>
                <a:ea typeface="ＭＳ Ｐゴシック" panose="020B0600070205080204" pitchFamily="34" charset="-128"/>
              </a:rPr>
              <a:t> relapse: a nationally representative, prospective longitudinal investigation. The Journal of Clinical Psychiatry. 2017;2(78):e152.</a:t>
            </a:r>
            <a:endParaRPr kumimoji="0" lang="en-US" sz="900" b="0" i="0" u="none" strike="noStrike" kern="1200" cap="none" spc="0" normalizeH="0" baseline="0" noProof="0" dirty="0">
              <a:ln>
                <a:noFill/>
              </a:ln>
              <a:solidFill>
                <a:prstClr val="white">
                  <a:lumMod val="75000"/>
                </a:prstClr>
              </a:solidFill>
              <a:effectLst/>
              <a:uLnTx/>
              <a:uFillTx/>
              <a:latin typeface="+mj-lt"/>
              <a:ea typeface="ＭＳ Ｐゴシック" panose="020B0600070205080204" pitchFamily="34" charset="-128"/>
              <a:cs typeface="+mn-cs"/>
            </a:endParaRPr>
          </a:p>
        </p:txBody>
      </p:sp>
      <p:sp>
        <p:nvSpPr>
          <p:cNvPr id="9" name="Speech Bubble: Oval 8">
            <a:extLst>
              <a:ext uri="{FF2B5EF4-FFF2-40B4-BE49-F238E27FC236}">
                <a16:creationId xmlns:a16="http://schemas.microsoft.com/office/drawing/2014/main" id="{63A1C562-CF66-4DB4-ADFA-214F6CC9EAF2}"/>
              </a:ext>
            </a:extLst>
          </p:cNvPr>
          <p:cNvSpPr/>
          <p:nvPr/>
        </p:nvSpPr>
        <p:spPr>
          <a:xfrm>
            <a:off x="5241843" y="4327233"/>
            <a:ext cx="3404351" cy="2008350"/>
          </a:xfrm>
          <a:prstGeom prst="wedgeEllipseCallout">
            <a:avLst>
              <a:gd name="adj1" fmla="val -141771"/>
              <a:gd name="adj2" fmla="val 194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TextBox 9">
            <a:extLst>
              <a:ext uri="{FF2B5EF4-FFF2-40B4-BE49-F238E27FC236}">
                <a16:creationId xmlns:a16="http://schemas.microsoft.com/office/drawing/2014/main" id="{B1741938-C8B3-49D0-A588-0959F79F8811}"/>
              </a:ext>
            </a:extLst>
          </p:cNvPr>
          <p:cNvSpPr txBox="1"/>
          <p:nvPr/>
        </p:nvSpPr>
        <p:spPr>
          <a:xfrm>
            <a:off x="5547930" y="4434709"/>
            <a:ext cx="2792179" cy="1692771"/>
          </a:xfrm>
          <a:prstGeom prst="rect">
            <a:avLst/>
          </a:prstGeom>
          <a:noFill/>
        </p:spPr>
        <p:txBody>
          <a:bodyPr wrap="square" rtlCol="0">
            <a:spAutoFit/>
          </a:bodyPr>
          <a:lstStyle/>
          <a:p>
            <a:pPr algn="ctr"/>
            <a:r>
              <a:rPr lang="en-US" b="1" dirty="0">
                <a:solidFill>
                  <a:srgbClr val="C00000"/>
                </a:solidFill>
              </a:rPr>
              <a:t>Tobacco dependence treatment</a:t>
            </a:r>
            <a:r>
              <a:rPr lang="en-US" sz="1600" dirty="0"/>
              <a:t>,</a:t>
            </a:r>
            <a:r>
              <a:rPr lang="en-US" sz="1600" dirty="0">
                <a:solidFill>
                  <a:schemeClr val="bg1"/>
                </a:solidFill>
              </a:rPr>
              <a:t> </a:t>
            </a:r>
            <a:r>
              <a:rPr lang="en-US" sz="1600" b="1" dirty="0"/>
              <a:t>during addictions treatment, is associated with a </a:t>
            </a:r>
            <a:r>
              <a:rPr lang="en-US" b="1" dirty="0">
                <a:solidFill>
                  <a:srgbClr val="C00000"/>
                </a:solidFill>
              </a:rPr>
              <a:t>25% increased likelihood of long-term abstinence</a:t>
            </a:r>
            <a:r>
              <a:rPr lang="en-US" b="1" dirty="0">
                <a:solidFill>
                  <a:schemeClr val="accent3"/>
                </a:solidFill>
              </a:rPr>
              <a:t> </a:t>
            </a:r>
            <a:r>
              <a:rPr lang="en-US" sz="1600" b="1" dirty="0"/>
              <a:t>from alcohol and illicit drugs. </a:t>
            </a:r>
          </a:p>
        </p:txBody>
      </p:sp>
    </p:spTree>
    <p:extLst>
      <p:ext uri="{BB962C8B-B14F-4D97-AF65-F5344CB8AC3E}">
        <p14:creationId xmlns:p14="http://schemas.microsoft.com/office/powerpoint/2010/main" val="295500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655950" y="434358"/>
            <a:ext cx="6276478" cy="1034129"/>
          </a:xfrm>
        </p:spPr>
        <p:txBody>
          <a:bodyPr>
            <a:normAutofit/>
          </a:bodyPr>
          <a:lstStyle/>
          <a:p>
            <a:r>
              <a:rPr lang="en-US" sz="3200" dirty="0">
                <a:solidFill>
                  <a:schemeClr val="accent1">
                    <a:lumMod val="75000"/>
                  </a:schemeClr>
                </a:solidFill>
                <a:latin typeface="+mn-lt"/>
              </a:rPr>
              <a:t>Myths About Smoking and Behavioral Health Consumers</a:t>
            </a:r>
            <a:endParaRPr lang="en-US" altLang="en-US" dirty="0">
              <a:effectLst/>
            </a:endParaRPr>
          </a:p>
        </p:txBody>
      </p:sp>
      <p:sp>
        <p:nvSpPr>
          <p:cNvPr id="3" name="Content Placeholder 2"/>
          <p:cNvSpPr>
            <a:spLocks noGrp="1"/>
          </p:cNvSpPr>
          <p:nvPr>
            <p:ph idx="1"/>
          </p:nvPr>
        </p:nvSpPr>
        <p:spPr>
          <a:xfrm>
            <a:off x="457200" y="1828799"/>
            <a:ext cx="8229600" cy="4931923"/>
          </a:xfrm>
        </p:spPr>
        <p:txBody>
          <a:bodyPr>
            <a:normAutofit fontScale="77500" lnSpcReduction="20000"/>
          </a:bodyPr>
          <a:lstStyle/>
          <a:p>
            <a:pPr>
              <a:lnSpc>
                <a:spcPct val="120000"/>
              </a:lnSpc>
              <a:spcBef>
                <a:spcPts val="600"/>
              </a:spcBef>
              <a:spcAft>
                <a:spcPts val="300"/>
              </a:spcAft>
              <a:defRPr/>
            </a:pPr>
            <a:r>
              <a:rPr lang="en-US" sz="2200" dirty="0">
                <a:solidFill>
                  <a:schemeClr val="tx1"/>
                </a:solidFill>
              </a:rPr>
              <a:t>“Tobacco is necessary self-medication” </a:t>
            </a:r>
          </a:p>
          <a:p>
            <a:pPr lvl="1">
              <a:lnSpc>
                <a:spcPct val="120000"/>
              </a:lnSpc>
              <a:spcBef>
                <a:spcPts val="600"/>
              </a:spcBef>
              <a:spcAft>
                <a:spcPts val="300"/>
              </a:spcAft>
              <a:buFont typeface="Wingdings" panose="05000000000000000000" pitchFamily="2" charset="2"/>
              <a:buChar char="§"/>
              <a:defRPr/>
            </a:pPr>
            <a:r>
              <a:rPr lang="en-US" sz="2600" b="1" i="1" dirty="0">
                <a:solidFill>
                  <a:schemeClr val="accent1"/>
                </a:solidFill>
              </a:rPr>
              <a:t>Fact:</a:t>
            </a:r>
            <a:r>
              <a:rPr lang="en-US" sz="2600" b="1" i="1" dirty="0">
                <a:solidFill>
                  <a:schemeClr val="tx1"/>
                </a:solidFill>
              </a:rPr>
              <a:t> industry has supported this myth</a:t>
            </a:r>
          </a:p>
          <a:p>
            <a:pPr>
              <a:lnSpc>
                <a:spcPct val="120000"/>
              </a:lnSpc>
              <a:spcBef>
                <a:spcPts val="600"/>
              </a:spcBef>
              <a:spcAft>
                <a:spcPts val="300"/>
              </a:spcAft>
              <a:defRPr/>
            </a:pPr>
            <a:r>
              <a:rPr lang="en-US" sz="2200" dirty="0">
                <a:solidFill>
                  <a:schemeClr val="tx1"/>
                </a:solidFill>
              </a:rPr>
              <a:t>“They are not interested in quitting” </a:t>
            </a:r>
          </a:p>
          <a:p>
            <a:pPr lvl="1">
              <a:lnSpc>
                <a:spcPct val="120000"/>
              </a:lnSpc>
              <a:spcBef>
                <a:spcPts val="600"/>
              </a:spcBef>
              <a:spcAft>
                <a:spcPts val="300"/>
              </a:spcAft>
              <a:buFont typeface="Wingdings" panose="05000000000000000000" pitchFamily="2" charset="2"/>
              <a:buChar char="§"/>
              <a:defRPr/>
            </a:pPr>
            <a:r>
              <a:rPr lang="en-US" sz="2600" b="1" i="1" dirty="0">
                <a:solidFill>
                  <a:schemeClr val="accent1"/>
                </a:solidFill>
              </a:rPr>
              <a:t>Fact: </a:t>
            </a:r>
            <a:r>
              <a:rPr lang="en-US" sz="2600" b="1" i="1" dirty="0">
                <a:solidFill>
                  <a:schemeClr val="tx1"/>
                </a:solidFill>
              </a:rPr>
              <a:t>same % wish to quit as general population</a:t>
            </a:r>
          </a:p>
          <a:p>
            <a:pPr>
              <a:lnSpc>
                <a:spcPct val="120000"/>
              </a:lnSpc>
              <a:spcBef>
                <a:spcPts val="600"/>
              </a:spcBef>
              <a:spcAft>
                <a:spcPts val="300"/>
              </a:spcAft>
              <a:defRPr/>
            </a:pPr>
            <a:r>
              <a:rPr lang="en-US" sz="2200" dirty="0">
                <a:solidFill>
                  <a:schemeClr val="tx1"/>
                </a:solidFill>
              </a:rPr>
              <a:t>“They can’t quit” </a:t>
            </a:r>
          </a:p>
          <a:p>
            <a:pPr lvl="1">
              <a:lnSpc>
                <a:spcPct val="120000"/>
              </a:lnSpc>
              <a:spcBef>
                <a:spcPts val="600"/>
              </a:spcBef>
              <a:spcAft>
                <a:spcPts val="300"/>
              </a:spcAft>
              <a:buFont typeface="Wingdings" panose="05000000000000000000" pitchFamily="2" charset="2"/>
              <a:buChar char="§"/>
              <a:defRPr/>
            </a:pPr>
            <a:r>
              <a:rPr lang="en-US" sz="2600" b="1" i="1" dirty="0">
                <a:solidFill>
                  <a:schemeClr val="accent1"/>
                </a:solidFill>
              </a:rPr>
              <a:t>Fact: </a:t>
            </a:r>
            <a:r>
              <a:rPr lang="en-US" sz="2600" b="1" i="1" dirty="0">
                <a:solidFill>
                  <a:schemeClr val="tx1"/>
                </a:solidFill>
              </a:rPr>
              <a:t>quit rates same or slightly lower than general population</a:t>
            </a:r>
          </a:p>
          <a:p>
            <a:pPr>
              <a:lnSpc>
                <a:spcPct val="120000"/>
              </a:lnSpc>
              <a:spcBef>
                <a:spcPts val="600"/>
              </a:spcBef>
              <a:spcAft>
                <a:spcPts val="300"/>
              </a:spcAft>
              <a:defRPr/>
            </a:pPr>
            <a:r>
              <a:rPr lang="en-US" sz="2200" dirty="0">
                <a:solidFill>
                  <a:schemeClr val="tx1"/>
                </a:solidFill>
              </a:rPr>
              <a:t>“Quitting worsens recovery from the mental illness” </a:t>
            </a:r>
          </a:p>
          <a:p>
            <a:pPr lvl="1">
              <a:lnSpc>
                <a:spcPct val="120000"/>
              </a:lnSpc>
              <a:spcBef>
                <a:spcPts val="600"/>
              </a:spcBef>
              <a:spcAft>
                <a:spcPts val="300"/>
              </a:spcAft>
              <a:buFont typeface="Wingdings" panose="05000000000000000000" pitchFamily="2" charset="2"/>
              <a:buChar char="§"/>
              <a:defRPr/>
            </a:pPr>
            <a:r>
              <a:rPr lang="en-US" sz="2600" b="1" i="1" dirty="0">
                <a:solidFill>
                  <a:schemeClr val="accent1"/>
                </a:solidFill>
              </a:rPr>
              <a:t>Fact: </a:t>
            </a:r>
            <a:r>
              <a:rPr lang="en-US" sz="2600" b="1" i="1" dirty="0">
                <a:solidFill>
                  <a:schemeClr val="tx1"/>
                </a:solidFill>
              </a:rPr>
              <a:t>not so; and quitting increases sobriety for individuals with alcohol use disorder</a:t>
            </a:r>
          </a:p>
          <a:p>
            <a:pPr>
              <a:lnSpc>
                <a:spcPct val="120000"/>
              </a:lnSpc>
              <a:spcBef>
                <a:spcPts val="600"/>
              </a:spcBef>
              <a:spcAft>
                <a:spcPts val="300"/>
              </a:spcAft>
              <a:defRPr/>
            </a:pPr>
            <a:r>
              <a:rPr lang="en-US" sz="2200" dirty="0">
                <a:solidFill>
                  <a:schemeClr val="tx1"/>
                </a:solidFill>
              </a:rPr>
              <a:t>“It is a low priority problem” </a:t>
            </a:r>
          </a:p>
          <a:p>
            <a:pPr lvl="1">
              <a:lnSpc>
                <a:spcPct val="120000"/>
              </a:lnSpc>
              <a:spcBef>
                <a:spcPts val="600"/>
              </a:spcBef>
              <a:spcAft>
                <a:spcPts val="300"/>
              </a:spcAft>
              <a:buFont typeface="Wingdings" panose="05000000000000000000" pitchFamily="2" charset="2"/>
              <a:buChar char="§"/>
              <a:defRPr/>
            </a:pPr>
            <a:r>
              <a:rPr lang="en-US" sz="2600" b="1" i="1" dirty="0">
                <a:solidFill>
                  <a:schemeClr val="accent1"/>
                </a:solidFill>
              </a:rPr>
              <a:t>Fact: </a:t>
            </a:r>
            <a:r>
              <a:rPr lang="en-US" sz="2600" b="1" i="1" dirty="0">
                <a:solidFill>
                  <a:schemeClr val="tx1"/>
                </a:solidFill>
              </a:rPr>
              <a:t>Tobacco-related diseases are the biggest killer for those with mental illness or substance use disorder.</a:t>
            </a:r>
          </a:p>
          <a:p>
            <a:pPr marL="0" indent="0">
              <a:buNone/>
              <a:defRPr/>
            </a:pPr>
            <a:endParaRPr lang="en-US" sz="2400" dirty="0">
              <a:solidFill>
                <a:srgbClr val="FFFF00"/>
              </a:solidFill>
              <a:latin typeface="+mn-lt"/>
            </a:endParaRPr>
          </a:p>
        </p:txBody>
      </p:sp>
      <p:sp>
        <p:nvSpPr>
          <p:cNvPr id="4" name="TextBox 3"/>
          <p:cNvSpPr txBox="1"/>
          <p:nvPr/>
        </p:nvSpPr>
        <p:spPr bwMode="auto">
          <a:xfrm>
            <a:off x="457200" y="6673334"/>
            <a:ext cx="2750884" cy="184666"/>
          </a:xfrm>
          <a:prstGeom prst="rect">
            <a:avLst/>
          </a:prstGeom>
          <a:noFill/>
          <a:ln w="19050" algn="ctr">
            <a:noFill/>
            <a:miter lim="800000"/>
            <a:headEnd/>
            <a:tailEnd/>
          </a:ln>
        </p:spPr>
        <p:txBody>
          <a:bodyPr wrap="square" lIns="0" tIns="0" rIns="0" bIns="0" rtlCol="0">
            <a:spAutoFit/>
          </a:bodyPr>
          <a:lstStyle/>
          <a:p>
            <a:r>
              <a:rPr lang="en-US" sz="1200" dirty="0">
                <a:solidFill>
                  <a:schemeClr val="bg1"/>
                </a:solidFill>
                <a:ea typeface="Tahoma" panose="020B0604030504040204" pitchFamily="34" charset="0"/>
                <a:cs typeface="Tahoma" panose="020B0604030504040204" pitchFamily="34" charset="0"/>
              </a:rPr>
              <a:t> </a:t>
            </a:r>
            <a:r>
              <a:rPr lang="en-US" sz="1050" dirty="0">
                <a:solidFill>
                  <a:schemeClr val="bg1">
                    <a:lumMod val="50000"/>
                  </a:schemeClr>
                </a:solidFill>
                <a:ea typeface="Tahoma" panose="020B0604030504040204" pitchFamily="34" charset="0"/>
                <a:cs typeface="Tahoma" panose="020B0604030504040204" pitchFamily="34" charset="0"/>
              </a:rPr>
              <a:t>Source: Prochaska, NEJM, July 21, 2011</a:t>
            </a:r>
            <a:endParaRPr lang="en-US" sz="1200" dirty="0">
              <a:solidFill>
                <a:schemeClr val="bg1">
                  <a:lumMod val="50000"/>
                </a:schemeClr>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886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5CBF-EDBC-4C32-B2B0-D225BE4B9163}"/>
              </a:ext>
            </a:extLst>
          </p:cNvPr>
          <p:cNvSpPr txBox="1">
            <a:spLocks/>
          </p:cNvSpPr>
          <p:nvPr/>
        </p:nvSpPr>
        <p:spPr>
          <a:xfrm>
            <a:off x="628650" y="309383"/>
            <a:ext cx="7886700" cy="1325563"/>
          </a:xfrm>
          <a:prstGeom prst="rect">
            <a:avLst/>
          </a:prstGeom>
        </p:spPr>
        <p:txBody>
          <a:bodyPr>
            <a:norm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r>
              <a:rPr lang="en-US" sz="4000" dirty="0">
                <a:solidFill>
                  <a:schemeClr val="accent1">
                    <a:lumMod val="75000"/>
                  </a:schemeClr>
                </a:solidFill>
                <a:latin typeface="Calibri" panose="020F0502020204030204" pitchFamily="34" charset="0"/>
                <a:cs typeface="Calibri" panose="020F0502020204030204" pitchFamily="34" charset="0"/>
              </a:rPr>
              <a:t>Rethink Tobacco Indiana</a:t>
            </a:r>
            <a:endParaRPr lang="en-US" sz="40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ABB7CAC-0576-4EEB-B671-72CA9A29F210}"/>
              </a:ext>
            </a:extLst>
          </p:cNvPr>
          <p:cNvSpPr txBox="1">
            <a:spLocks/>
          </p:cNvSpPr>
          <p:nvPr/>
        </p:nvSpPr>
        <p:spPr>
          <a:xfrm>
            <a:off x="561975" y="1323975"/>
            <a:ext cx="7886700" cy="4615410"/>
          </a:xfrm>
          <a:prstGeom prst="rect">
            <a:avLst/>
          </a:prstGeom>
        </p:spPr>
        <p:txBody>
          <a:bodyPr/>
          <a:lstStyle>
            <a:lvl1pPr marL="171450" indent="-171450" algn="l" defTabSz="685800" rtl="0" eaLnBrk="1" latinLnBrk="0" hangingPunct="1">
              <a:lnSpc>
                <a:spcPct val="100000"/>
              </a:lnSpc>
              <a:spcBef>
                <a:spcPts val="600"/>
              </a:spcBef>
              <a:spcAft>
                <a:spcPts val="60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600"/>
              </a:spcBef>
              <a:spcAft>
                <a:spcPts val="600"/>
              </a:spcAft>
              <a:buClr>
                <a:srgbClr val="2AAAE2"/>
              </a:buClr>
              <a:buFont typeface="Wingdings" panose="05000000000000000000" pitchFamily="2" charset="2"/>
              <a:buChar char="§"/>
              <a:defRPr sz="1800" kern="1200">
                <a:solidFill>
                  <a:schemeClr val="tx1"/>
                </a:solidFill>
                <a:latin typeface="+mn-lt"/>
                <a:ea typeface="+mn-ea"/>
                <a:cs typeface="+mn-cs"/>
              </a:defRPr>
            </a:lvl2pPr>
            <a:lvl3pPr marL="942975" indent="-257175" algn="l" defTabSz="685800" rtl="0" eaLnBrk="1" latinLnBrk="0" hangingPunct="1">
              <a:lnSpc>
                <a:spcPct val="100000"/>
              </a:lnSpc>
              <a:spcBef>
                <a:spcPts val="600"/>
              </a:spcBef>
              <a:spcAft>
                <a:spcPts val="600"/>
              </a:spcAft>
              <a:buSzPct val="90000"/>
              <a:buFont typeface="Courier New" panose="02070309020205020404" pitchFamily="49" charset="0"/>
              <a:buChar char="o"/>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600"/>
              </a:spcBef>
              <a:spcAft>
                <a:spcPts val="60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600"/>
              </a:spcBef>
              <a:spcAft>
                <a:spcPts val="60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2000"/>
              <a:t>Rethink Tobacco Indiana aims to reduce the prevalence of tobacco and nicotine use among persons with mental health conditions, substance use disorders, or co-occurring disorders through the following free activities and resources:</a:t>
            </a:r>
          </a:p>
          <a:p>
            <a:pPr lvl="1"/>
            <a:endParaRPr lang="en-US" dirty="0"/>
          </a:p>
        </p:txBody>
      </p:sp>
      <p:grpSp>
        <p:nvGrpSpPr>
          <p:cNvPr id="4" name="Group 3">
            <a:extLst>
              <a:ext uri="{FF2B5EF4-FFF2-40B4-BE49-F238E27FC236}">
                <a16:creationId xmlns:a16="http://schemas.microsoft.com/office/drawing/2014/main" id="{EB42D2A4-9BE9-4187-A7BC-4E45E9E87B5B}"/>
              </a:ext>
            </a:extLst>
          </p:cNvPr>
          <p:cNvGrpSpPr/>
          <p:nvPr/>
        </p:nvGrpSpPr>
        <p:grpSpPr>
          <a:xfrm>
            <a:off x="838200" y="2895600"/>
            <a:ext cx="523875" cy="3112050"/>
            <a:chOff x="1650817" y="3156100"/>
            <a:chExt cx="624623" cy="3532126"/>
          </a:xfrm>
        </p:grpSpPr>
        <p:grpSp>
          <p:nvGrpSpPr>
            <p:cNvPr id="5" name="Group 4">
              <a:extLst>
                <a:ext uri="{FF2B5EF4-FFF2-40B4-BE49-F238E27FC236}">
                  <a16:creationId xmlns:a16="http://schemas.microsoft.com/office/drawing/2014/main" id="{C72ECD34-D81D-41E3-8090-F6AA4574D1D7}"/>
                </a:ext>
              </a:extLst>
            </p:cNvPr>
            <p:cNvGrpSpPr/>
            <p:nvPr/>
          </p:nvGrpSpPr>
          <p:grpSpPr>
            <a:xfrm>
              <a:off x="1650817" y="3897424"/>
              <a:ext cx="572933" cy="585567"/>
              <a:chOff x="1650817" y="3897424"/>
              <a:chExt cx="572933" cy="585567"/>
            </a:xfrm>
          </p:grpSpPr>
          <p:sp>
            <p:nvSpPr>
              <p:cNvPr id="18" name="Oval 17">
                <a:extLst>
                  <a:ext uri="{FF2B5EF4-FFF2-40B4-BE49-F238E27FC236}">
                    <a16:creationId xmlns:a16="http://schemas.microsoft.com/office/drawing/2014/main" id="{3A213AD9-5409-4DE7-9BFD-F160D0F8CD7F}"/>
                  </a:ext>
                </a:extLst>
              </p:cNvPr>
              <p:cNvSpPr/>
              <p:nvPr/>
            </p:nvSpPr>
            <p:spPr>
              <a:xfrm>
                <a:off x="1668286" y="3905964"/>
                <a:ext cx="555464" cy="577027"/>
              </a:xfrm>
              <a:prstGeom prst="ellipse">
                <a:avLst/>
              </a:prstGeom>
              <a:solidFill>
                <a:srgbClr val="2A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5" descr="Gears">
                <a:extLst>
                  <a:ext uri="{FF2B5EF4-FFF2-40B4-BE49-F238E27FC236}">
                    <a16:creationId xmlns:a16="http://schemas.microsoft.com/office/drawing/2014/main" id="{014FC5CB-B729-4596-AA4D-7AE7A86ADA6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50817" y="3897424"/>
                <a:ext cx="572932" cy="577027"/>
              </a:xfrm>
              <a:prstGeom prst="rect">
                <a:avLst/>
              </a:prstGeom>
            </p:spPr>
          </p:pic>
        </p:grpSp>
        <p:grpSp>
          <p:nvGrpSpPr>
            <p:cNvPr id="6" name="Group 5">
              <a:extLst>
                <a:ext uri="{FF2B5EF4-FFF2-40B4-BE49-F238E27FC236}">
                  <a16:creationId xmlns:a16="http://schemas.microsoft.com/office/drawing/2014/main" id="{8DC85B58-1774-47C7-A58C-7ADD406CF1CE}"/>
                </a:ext>
              </a:extLst>
            </p:cNvPr>
            <p:cNvGrpSpPr/>
            <p:nvPr/>
          </p:nvGrpSpPr>
          <p:grpSpPr>
            <a:xfrm>
              <a:off x="1668286" y="3156100"/>
              <a:ext cx="555464" cy="570709"/>
              <a:chOff x="1668286" y="3156100"/>
              <a:chExt cx="555464" cy="570709"/>
            </a:xfrm>
          </p:grpSpPr>
          <p:sp>
            <p:nvSpPr>
              <p:cNvPr id="16" name="Oval 15">
                <a:extLst>
                  <a:ext uri="{FF2B5EF4-FFF2-40B4-BE49-F238E27FC236}">
                    <a16:creationId xmlns:a16="http://schemas.microsoft.com/office/drawing/2014/main" id="{342E3D1B-8A13-476E-8908-06253910A080}"/>
                  </a:ext>
                </a:extLst>
              </p:cNvPr>
              <p:cNvSpPr/>
              <p:nvPr/>
            </p:nvSpPr>
            <p:spPr>
              <a:xfrm>
                <a:off x="1668286" y="3156100"/>
                <a:ext cx="555464" cy="570709"/>
              </a:xfrm>
              <a:prstGeom prst="ellipse">
                <a:avLst/>
              </a:prstGeom>
              <a:solidFill>
                <a:srgbClr val="2A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8" descr="Playbook">
                <a:extLst>
                  <a:ext uri="{FF2B5EF4-FFF2-40B4-BE49-F238E27FC236}">
                    <a16:creationId xmlns:a16="http://schemas.microsoft.com/office/drawing/2014/main" id="{CA4A8C77-51E4-405F-81CA-DF612ABE008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76966" y="3186659"/>
                <a:ext cx="509589" cy="509589"/>
              </a:xfrm>
              <a:prstGeom prst="rect">
                <a:avLst/>
              </a:prstGeom>
            </p:spPr>
          </p:pic>
        </p:grpSp>
        <p:grpSp>
          <p:nvGrpSpPr>
            <p:cNvPr id="7" name="Group 6">
              <a:extLst>
                <a:ext uri="{FF2B5EF4-FFF2-40B4-BE49-F238E27FC236}">
                  <a16:creationId xmlns:a16="http://schemas.microsoft.com/office/drawing/2014/main" id="{3BEC2268-E232-4693-9BA8-4438A1886CE4}"/>
                </a:ext>
              </a:extLst>
            </p:cNvPr>
            <p:cNvGrpSpPr/>
            <p:nvPr/>
          </p:nvGrpSpPr>
          <p:grpSpPr>
            <a:xfrm>
              <a:off x="1676966" y="4639969"/>
              <a:ext cx="555464" cy="570709"/>
              <a:chOff x="1676966" y="4639969"/>
              <a:chExt cx="555464" cy="570709"/>
            </a:xfrm>
          </p:grpSpPr>
          <p:sp>
            <p:nvSpPr>
              <p:cNvPr id="14" name="Oval 13">
                <a:extLst>
                  <a:ext uri="{FF2B5EF4-FFF2-40B4-BE49-F238E27FC236}">
                    <a16:creationId xmlns:a16="http://schemas.microsoft.com/office/drawing/2014/main" id="{8D36BB20-AA39-40EE-81CB-5D9E7FB7E7F1}"/>
                  </a:ext>
                </a:extLst>
              </p:cNvPr>
              <p:cNvSpPr/>
              <p:nvPr/>
            </p:nvSpPr>
            <p:spPr>
              <a:xfrm>
                <a:off x="1676966" y="4639969"/>
                <a:ext cx="555464" cy="570709"/>
              </a:xfrm>
              <a:prstGeom prst="ellipse">
                <a:avLst/>
              </a:prstGeom>
              <a:solidFill>
                <a:srgbClr val="2A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1" descr="Brain in head">
                <a:extLst>
                  <a:ext uri="{FF2B5EF4-FFF2-40B4-BE49-F238E27FC236}">
                    <a16:creationId xmlns:a16="http://schemas.microsoft.com/office/drawing/2014/main" id="{2CE97435-2E96-4656-A3C7-0371C1A5E6E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05163" y="4675788"/>
                <a:ext cx="499070" cy="499070"/>
              </a:xfrm>
              <a:prstGeom prst="rect">
                <a:avLst/>
              </a:prstGeom>
            </p:spPr>
          </p:pic>
        </p:grpSp>
        <p:grpSp>
          <p:nvGrpSpPr>
            <p:cNvPr id="8" name="Group 7">
              <a:extLst>
                <a:ext uri="{FF2B5EF4-FFF2-40B4-BE49-F238E27FC236}">
                  <a16:creationId xmlns:a16="http://schemas.microsoft.com/office/drawing/2014/main" id="{A0AD371E-1418-4AF4-8BF5-0CF1C3F339B8}"/>
                </a:ext>
              </a:extLst>
            </p:cNvPr>
            <p:cNvGrpSpPr/>
            <p:nvPr/>
          </p:nvGrpSpPr>
          <p:grpSpPr>
            <a:xfrm>
              <a:off x="1705163" y="5396151"/>
              <a:ext cx="570277" cy="570709"/>
              <a:chOff x="1705163" y="5396151"/>
              <a:chExt cx="570277" cy="570709"/>
            </a:xfrm>
          </p:grpSpPr>
          <p:sp>
            <p:nvSpPr>
              <p:cNvPr id="12" name="Oval 11">
                <a:extLst>
                  <a:ext uri="{FF2B5EF4-FFF2-40B4-BE49-F238E27FC236}">
                    <a16:creationId xmlns:a16="http://schemas.microsoft.com/office/drawing/2014/main" id="{F8058670-5611-4C6C-A287-70407FF3A161}"/>
                  </a:ext>
                </a:extLst>
              </p:cNvPr>
              <p:cNvSpPr/>
              <p:nvPr/>
            </p:nvSpPr>
            <p:spPr>
              <a:xfrm>
                <a:off x="1705163" y="5396151"/>
                <a:ext cx="555464" cy="570709"/>
              </a:xfrm>
              <a:prstGeom prst="ellipse">
                <a:avLst/>
              </a:prstGeom>
              <a:solidFill>
                <a:srgbClr val="2A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4" descr="Users">
                <a:extLst>
                  <a:ext uri="{FF2B5EF4-FFF2-40B4-BE49-F238E27FC236}">
                    <a16:creationId xmlns:a16="http://schemas.microsoft.com/office/drawing/2014/main" id="{4F4AB584-5C4D-4C03-8B87-6D6BA93F71C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19976" y="5411396"/>
                <a:ext cx="555464" cy="555464"/>
              </a:xfrm>
              <a:prstGeom prst="rect">
                <a:avLst/>
              </a:prstGeom>
            </p:spPr>
          </p:pic>
        </p:grpSp>
        <p:grpSp>
          <p:nvGrpSpPr>
            <p:cNvPr id="9" name="Group 8">
              <a:extLst>
                <a:ext uri="{FF2B5EF4-FFF2-40B4-BE49-F238E27FC236}">
                  <a16:creationId xmlns:a16="http://schemas.microsoft.com/office/drawing/2014/main" id="{4412AC98-4DC9-46FA-83B0-00C53960688C}"/>
                </a:ext>
              </a:extLst>
            </p:cNvPr>
            <p:cNvGrpSpPr/>
            <p:nvPr/>
          </p:nvGrpSpPr>
          <p:grpSpPr>
            <a:xfrm>
              <a:off x="1682510" y="6101023"/>
              <a:ext cx="587203" cy="587203"/>
              <a:chOff x="1682510" y="6101023"/>
              <a:chExt cx="587203" cy="587203"/>
            </a:xfrm>
          </p:grpSpPr>
          <p:sp>
            <p:nvSpPr>
              <p:cNvPr id="10" name="Oval 9">
                <a:extLst>
                  <a:ext uri="{FF2B5EF4-FFF2-40B4-BE49-F238E27FC236}">
                    <a16:creationId xmlns:a16="http://schemas.microsoft.com/office/drawing/2014/main" id="{D4965E8E-A282-4BF3-8F9E-E2D1CC86CC05}"/>
                  </a:ext>
                </a:extLst>
              </p:cNvPr>
              <p:cNvSpPr/>
              <p:nvPr/>
            </p:nvSpPr>
            <p:spPr>
              <a:xfrm>
                <a:off x="1698380" y="6101023"/>
                <a:ext cx="555464" cy="570709"/>
              </a:xfrm>
              <a:prstGeom prst="ellipse">
                <a:avLst/>
              </a:prstGeom>
              <a:solidFill>
                <a:srgbClr val="2A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7" descr="Circles with arrows">
                <a:extLst>
                  <a:ext uri="{FF2B5EF4-FFF2-40B4-BE49-F238E27FC236}">
                    <a16:creationId xmlns:a16="http://schemas.microsoft.com/office/drawing/2014/main" id="{5874674A-0FFC-4033-A78D-8CD8F80B8299}"/>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82510" y="6101023"/>
                <a:ext cx="587203" cy="587203"/>
              </a:xfrm>
              <a:prstGeom prst="rect">
                <a:avLst/>
              </a:prstGeom>
            </p:spPr>
          </p:pic>
        </p:grpSp>
      </p:grpSp>
      <p:sp>
        <p:nvSpPr>
          <p:cNvPr id="20" name="TextBox 19">
            <a:extLst>
              <a:ext uri="{FF2B5EF4-FFF2-40B4-BE49-F238E27FC236}">
                <a16:creationId xmlns:a16="http://schemas.microsoft.com/office/drawing/2014/main" id="{86CD2429-052D-4509-B1D0-392E6DC0492B}"/>
              </a:ext>
            </a:extLst>
          </p:cNvPr>
          <p:cNvSpPr txBox="1"/>
          <p:nvPr/>
        </p:nvSpPr>
        <p:spPr>
          <a:xfrm>
            <a:off x="1357272" y="2958319"/>
            <a:ext cx="2809875" cy="369332"/>
          </a:xfrm>
          <a:prstGeom prst="rect">
            <a:avLst/>
          </a:prstGeom>
          <a:noFill/>
        </p:spPr>
        <p:txBody>
          <a:bodyPr wrap="square" rtlCol="0">
            <a:spAutoFit/>
          </a:bodyPr>
          <a:lstStyle/>
          <a:p>
            <a:r>
              <a:rPr lang="en-US" dirty="0">
                <a:solidFill>
                  <a:srgbClr val="244357"/>
                </a:solidFill>
              </a:rPr>
              <a:t>Technical Assistance</a:t>
            </a:r>
          </a:p>
        </p:txBody>
      </p:sp>
      <p:sp>
        <p:nvSpPr>
          <p:cNvPr id="21" name="TextBox 20">
            <a:extLst>
              <a:ext uri="{FF2B5EF4-FFF2-40B4-BE49-F238E27FC236}">
                <a16:creationId xmlns:a16="http://schemas.microsoft.com/office/drawing/2014/main" id="{8CD64EAB-32B4-47A6-B339-8D42A049FFFD}"/>
              </a:ext>
            </a:extLst>
          </p:cNvPr>
          <p:cNvSpPr txBox="1"/>
          <p:nvPr/>
        </p:nvSpPr>
        <p:spPr>
          <a:xfrm>
            <a:off x="1357272" y="3600482"/>
            <a:ext cx="2809875" cy="369332"/>
          </a:xfrm>
          <a:prstGeom prst="rect">
            <a:avLst/>
          </a:prstGeom>
          <a:noFill/>
        </p:spPr>
        <p:txBody>
          <a:bodyPr wrap="square" rtlCol="0">
            <a:spAutoFit/>
          </a:bodyPr>
          <a:lstStyle/>
          <a:p>
            <a:r>
              <a:rPr lang="en-US" dirty="0">
                <a:solidFill>
                  <a:srgbClr val="244357"/>
                </a:solidFill>
              </a:rPr>
              <a:t>Policy Development</a:t>
            </a:r>
          </a:p>
        </p:txBody>
      </p:sp>
      <p:sp>
        <p:nvSpPr>
          <p:cNvPr id="22" name="TextBox 21">
            <a:extLst>
              <a:ext uri="{FF2B5EF4-FFF2-40B4-BE49-F238E27FC236}">
                <a16:creationId xmlns:a16="http://schemas.microsoft.com/office/drawing/2014/main" id="{33BAF939-6C54-40F7-89B1-3CB4E5B35D34}"/>
              </a:ext>
            </a:extLst>
          </p:cNvPr>
          <p:cNvSpPr txBox="1"/>
          <p:nvPr/>
        </p:nvSpPr>
        <p:spPr>
          <a:xfrm>
            <a:off x="1357272" y="4242645"/>
            <a:ext cx="2809875" cy="369332"/>
          </a:xfrm>
          <a:prstGeom prst="rect">
            <a:avLst/>
          </a:prstGeom>
          <a:noFill/>
        </p:spPr>
        <p:txBody>
          <a:bodyPr wrap="square" rtlCol="0">
            <a:spAutoFit/>
          </a:bodyPr>
          <a:lstStyle/>
          <a:p>
            <a:r>
              <a:rPr lang="en-US" dirty="0">
                <a:solidFill>
                  <a:srgbClr val="244357"/>
                </a:solidFill>
              </a:rPr>
              <a:t>Education</a:t>
            </a:r>
          </a:p>
        </p:txBody>
      </p:sp>
      <p:sp>
        <p:nvSpPr>
          <p:cNvPr id="23" name="TextBox 22">
            <a:extLst>
              <a:ext uri="{FF2B5EF4-FFF2-40B4-BE49-F238E27FC236}">
                <a16:creationId xmlns:a16="http://schemas.microsoft.com/office/drawing/2014/main" id="{BE6F6C26-5FE5-457A-938B-0D2A4D67A152}"/>
              </a:ext>
            </a:extLst>
          </p:cNvPr>
          <p:cNvSpPr txBox="1"/>
          <p:nvPr/>
        </p:nvSpPr>
        <p:spPr>
          <a:xfrm>
            <a:off x="1357272" y="4884808"/>
            <a:ext cx="2809875" cy="369332"/>
          </a:xfrm>
          <a:prstGeom prst="rect">
            <a:avLst/>
          </a:prstGeom>
          <a:noFill/>
        </p:spPr>
        <p:txBody>
          <a:bodyPr wrap="square" rtlCol="0">
            <a:spAutoFit/>
          </a:bodyPr>
          <a:lstStyle/>
          <a:p>
            <a:r>
              <a:rPr lang="en-US" dirty="0">
                <a:solidFill>
                  <a:srgbClr val="244357"/>
                </a:solidFill>
              </a:rPr>
              <a:t>Specialized Training</a:t>
            </a:r>
          </a:p>
        </p:txBody>
      </p:sp>
      <p:sp>
        <p:nvSpPr>
          <p:cNvPr id="24" name="TextBox 23">
            <a:extLst>
              <a:ext uri="{FF2B5EF4-FFF2-40B4-BE49-F238E27FC236}">
                <a16:creationId xmlns:a16="http://schemas.microsoft.com/office/drawing/2014/main" id="{8A981CC4-7BDA-455A-B39F-75447FCFC913}"/>
              </a:ext>
            </a:extLst>
          </p:cNvPr>
          <p:cNvSpPr txBox="1"/>
          <p:nvPr/>
        </p:nvSpPr>
        <p:spPr>
          <a:xfrm>
            <a:off x="1357272" y="5526971"/>
            <a:ext cx="2809875" cy="369332"/>
          </a:xfrm>
          <a:prstGeom prst="rect">
            <a:avLst/>
          </a:prstGeom>
          <a:noFill/>
        </p:spPr>
        <p:txBody>
          <a:bodyPr wrap="square" rtlCol="0">
            <a:spAutoFit/>
          </a:bodyPr>
          <a:lstStyle/>
          <a:p>
            <a:r>
              <a:rPr lang="en-US" dirty="0">
                <a:solidFill>
                  <a:srgbClr val="244357"/>
                </a:solidFill>
              </a:rPr>
              <a:t>Resources</a:t>
            </a:r>
          </a:p>
        </p:txBody>
      </p:sp>
      <p:pic>
        <p:nvPicPr>
          <p:cNvPr id="25" name="Picture 24" descr="A close up of a logo&#10;&#10;Description generated with very high confidence">
            <a:extLst>
              <a:ext uri="{FF2B5EF4-FFF2-40B4-BE49-F238E27FC236}">
                <a16:creationId xmlns:a16="http://schemas.microsoft.com/office/drawing/2014/main" id="{4F0022BF-F317-46B4-BCE3-4C27692C29D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441421" y="3039389"/>
            <a:ext cx="3864379" cy="2672248"/>
          </a:xfrm>
          <a:prstGeom prst="rect">
            <a:avLst/>
          </a:prstGeom>
        </p:spPr>
      </p:pic>
    </p:spTree>
    <p:extLst>
      <p:ext uri="{BB962C8B-B14F-4D97-AF65-F5344CB8AC3E}">
        <p14:creationId xmlns:p14="http://schemas.microsoft.com/office/powerpoint/2010/main" val="1267257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41BA-33E3-416C-A78E-787DD0E352C6}"/>
              </a:ext>
            </a:extLst>
          </p:cNvPr>
          <p:cNvSpPr>
            <a:spLocks noGrp="1"/>
          </p:cNvSpPr>
          <p:nvPr>
            <p:ph type="title"/>
          </p:nvPr>
        </p:nvSpPr>
        <p:spPr>
          <a:xfrm>
            <a:off x="436245" y="270892"/>
            <a:ext cx="8271510" cy="994172"/>
          </a:xfrm>
        </p:spPr>
        <p:txBody>
          <a:bodyPr>
            <a:noAutofit/>
          </a:bodyPr>
          <a:lstStyle/>
          <a:p>
            <a:r>
              <a:rPr lang="en-US" sz="2800"/>
              <a:t>Diagnostic and Statistical Manual of Mental Disorders, </a:t>
            </a:r>
            <a:br>
              <a:rPr lang="en-US" sz="2800"/>
            </a:br>
            <a:r>
              <a:rPr lang="en-US" sz="2800"/>
              <a:t>5th edition (DSM-5): </a:t>
            </a:r>
            <a:r>
              <a:rPr lang="en-US" sz="2800">
                <a:solidFill>
                  <a:srgbClr val="2AAAE2"/>
                </a:solidFill>
              </a:rPr>
              <a:t>Tobacco Use Disorder</a:t>
            </a:r>
            <a:r>
              <a:rPr lang="en-US" sz="2800"/>
              <a:t>*</a:t>
            </a:r>
          </a:p>
        </p:txBody>
      </p:sp>
      <p:graphicFrame>
        <p:nvGraphicFramePr>
          <p:cNvPr id="4" name="Content Placeholder 3">
            <a:extLst>
              <a:ext uri="{FF2B5EF4-FFF2-40B4-BE49-F238E27FC236}">
                <a16:creationId xmlns:a16="http://schemas.microsoft.com/office/drawing/2014/main" id="{4FA26276-C6FA-4659-AB51-17ABA5DDDF18}"/>
              </a:ext>
            </a:extLst>
          </p:cNvPr>
          <p:cNvGraphicFramePr>
            <a:graphicFrameLocks noGrp="1"/>
          </p:cNvGraphicFramePr>
          <p:nvPr>
            <p:ph idx="1"/>
          </p:nvPr>
        </p:nvGraphicFramePr>
        <p:xfrm>
          <a:off x="436244" y="1555028"/>
          <a:ext cx="8499033" cy="4487428"/>
        </p:xfrm>
        <a:graphic>
          <a:graphicData uri="http://schemas.openxmlformats.org/drawingml/2006/table">
            <a:tbl>
              <a:tblPr firstRow="1" bandRow="1">
                <a:tableStyleId>{5C22544A-7EE6-4342-B048-85BDC9FD1C3A}</a:tableStyleId>
              </a:tblPr>
              <a:tblGrid>
                <a:gridCol w="4274904">
                  <a:extLst>
                    <a:ext uri="{9D8B030D-6E8A-4147-A177-3AD203B41FA5}">
                      <a16:colId xmlns:a16="http://schemas.microsoft.com/office/drawing/2014/main" val="3495991496"/>
                    </a:ext>
                  </a:extLst>
                </a:gridCol>
                <a:gridCol w="4224129">
                  <a:extLst>
                    <a:ext uri="{9D8B030D-6E8A-4147-A177-3AD203B41FA5}">
                      <a16:colId xmlns:a16="http://schemas.microsoft.com/office/drawing/2014/main" val="2402530180"/>
                    </a:ext>
                  </a:extLst>
                </a:gridCol>
              </a:tblGrid>
              <a:tr h="360501">
                <a:tc gridSpan="2">
                  <a:txBody>
                    <a:bodyPr/>
                    <a:lstStyle/>
                    <a:p>
                      <a:pPr marL="0" indent="0" algn="ctr">
                        <a:spcAft>
                          <a:spcPts val="600"/>
                        </a:spcAft>
                        <a:buFont typeface="+mj-lt"/>
                        <a:buNone/>
                      </a:pPr>
                      <a:r>
                        <a:rPr lang="en-US" sz="2000">
                          <a:latin typeface="+mn-lt"/>
                        </a:rPr>
                        <a:t>DIAGNOSTIC CRITERIA* </a:t>
                      </a:r>
                    </a:p>
                  </a:txBody>
                  <a:tcPr marL="51435" marR="51435" marT="25718" marB="25718">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3943353900"/>
                  </a:ext>
                </a:extLst>
              </a:tr>
              <a:tr h="637848">
                <a:tc>
                  <a:txBody>
                    <a:bodyPr/>
                    <a:lstStyle/>
                    <a:p>
                      <a:pPr marL="0" indent="0">
                        <a:lnSpc>
                          <a:spcPct val="108000"/>
                        </a:lnSpc>
                        <a:spcBef>
                          <a:spcPts val="0"/>
                        </a:spcBef>
                        <a:buFont typeface="+mj-lt"/>
                        <a:buNone/>
                      </a:pPr>
                      <a:r>
                        <a:rPr lang="en-US" sz="1800" b="1">
                          <a:solidFill>
                            <a:srgbClr val="2AAAE2"/>
                          </a:solidFill>
                        </a:rPr>
                        <a:t>1. </a:t>
                      </a:r>
                      <a:r>
                        <a:rPr lang="en-US" sz="1800">
                          <a:solidFill>
                            <a:schemeClr val="tx1">
                              <a:lumMod val="75000"/>
                            </a:schemeClr>
                          </a:solidFill>
                        </a:rPr>
                        <a:t>Persistent desire or unsuccessful efforts to quit or cut down</a:t>
                      </a: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8000"/>
                        </a:lnSpc>
                        <a:spcBef>
                          <a:spcPts val="0"/>
                        </a:spcBef>
                      </a:pPr>
                      <a:r>
                        <a:rPr lang="en-US" sz="1800" b="1">
                          <a:solidFill>
                            <a:srgbClr val="2AAAE2"/>
                          </a:solidFill>
                        </a:rPr>
                        <a:t>7. </a:t>
                      </a:r>
                      <a:r>
                        <a:rPr lang="en-US" sz="1800">
                          <a:solidFill>
                            <a:schemeClr val="tx1">
                              <a:lumMod val="75000"/>
                            </a:schemeClr>
                          </a:solidFill>
                        </a:rPr>
                        <a:t>Giving up or reducing important activities because of use</a:t>
                      </a:r>
                    </a:p>
                  </a:txBody>
                  <a:tcPr marL="51435" marR="51435" marT="25718" marB="25718"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2615627"/>
                  </a:ext>
                </a:extLst>
              </a:tr>
              <a:tr h="637848">
                <a:tc>
                  <a:txBody>
                    <a:bodyPr/>
                    <a:lstStyle/>
                    <a:p>
                      <a:pPr marL="0" indent="-274320">
                        <a:lnSpc>
                          <a:spcPct val="108000"/>
                        </a:lnSpc>
                        <a:spcBef>
                          <a:spcPts val="0"/>
                        </a:spcBef>
                        <a:buFont typeface="+mj-lt"/>
                        <a:buNone/>
                      </a:pPr>
                      <a:r>
                        <a:rPr lang="en-US" sz="1800" b="1">
                          <a:solidFill>
                            <a:srgbClr val="2AAAE2"/>
                          </a:solidFill>
                        </a:rPr>
                        <a:t>2</a:t>
                      </a:r>
                      <a:r>
                        <a:rPr lang="en-US" sz="1800">
                          <a:solidFill>
                            <a:srgbClr val="2AAAE2"/>
                          </a:solidFill>
                        </a:rPr>
                        <a:t>. </a:t>
                      </a:r>
                      <a:r>
                        <a:rPr lang="en-US" sz="1800">
                          <a:solidFill>
                            <a:schemeClr val="tx1">
                              <a:lumMod val="75000"/>
                            </a:schemeClr>
                          </a:solidFill>
                        </a:rPr>
                        <a:t>Great deal of time spent to obtain or use tobacco</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8000"/>
                        </a:lnSpc>
                        <a:spcBef>
                          <a:spcPts val="0"/>
                        </a:spcBef>
                      </a:pPr>
                      <a:r>
                        <a:rPr lang="en-US" sz="1800" b="1">
                          <a:solidFill>
                            <a:srgbClr val="2AAAE2"/>
                          </a:solidFill>
                        </a:rPr>
                        <a:t>8</a:t>
                      </a:r>
                      <a:r>
                        <a:rPr lang="en-US" sz="1800">
                          <a:solidFill>
                            <a:srgbClr val="2AAAE2"/>
                          </a:solidFill>
                        </a:rPr>
                        <a:t>. </a:t>
                      </a:r>
                      <a:r>
                        <a:rPr lang="en-US" sz="1800">
                          <a:solidFill>
                            <a:schemeClr val="tx1">
                              <a:lumMod val="75000"/>
                            </a:schemeClr>
                          </a:solidFill>
                        </a:rPr>
                        <a:t>Repeated use in hazardous situations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8458485"/>
                  </a:ext>
                </a:extLst>
              </a:tr>
              <a:tr h="937687">
                <a:tc>
                  <a:txBody>
                    <a:bodyPr/>
                    <a:lstStyle/>
                    <a:p>
                      <a:pPr marL="0" indent="0">
                        <a:lnSpc>
                          <a:spcPct val="108000"/>
                        </a:lnSpc>
                        <a:spcBef>
                          <a:spcPts val="0"/>
                        </a:spcBef>
                        <a:buFont typeface="+mj-lt"/>
                        <a:buNone/>
                      </a:pPr>
                      <a:r>
                        <a:rPr lang="en-US" sz="1800" b="1">
                          <a:solidFill>
                            <a:srgbClr val="2AAAE2"/>
                          </a:solidFill>
                        </a:rPr>
                        <a:t>3.</a:t>
                      </a:r>
                      <a:r>
                        <a:rPr lang="en-US" sz="1800" b="1">
                          <a:solidFill>
                            <a:schemeClr val="tx1">
                              <a:lumMod val="75000"/>
                            </a:schemeClr>
                          </a:solidFill>
                        </a:rPr>
                        <a:t> </a:t>
                      </a:r>
                      <a:r>
                        <a:rPr lang="en-US" sz="1800">
                          <a:solidFill>
                            <a:schemeClr val="tx1">
                              <a:lumMod val="75000"/>
                            </a:schemeClr>
                          </a:solidFill>
                        </a:rPr>
                        <a:t>Craving, or a strong desire or urge to use tobacco</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8000"/>
                        </a:lnSpc>
                        <a:spcBef>
                          <a:spcPts val="0"/>
                        </a:spcBef>
                      </a:pPr>
                      <a:r>
                        <a:rPr lang="en-US" sz="1800" b="1">
                          <a:solidFill>
                            <a:srgbClr val="2AAAE2"/>
                          </a:solidFill>
                        </a:rPr>
                        <a:t>9</a:t>
                      </a:r>
                      <a:r>
                        <a:rPr lang="en-US" sz="1800">
                          <a:solidFill>
                            <a:srgbClr val="2AAAE2"/>
                          </a:solidFill>
                        </a:rPr>
                        <a:t>. </a:t>
                      </a:r>
                      <a:r>
                        <a:rPr lang="en-US" sz="1800">
                          <a:solidFill>
                            <a:schemeClr val="tx1">
                              <a:lumMod val="75000"/>
                            </a:schemeClr>
                          </a:solidFill>
                        </a:rPr>
                        <a:t>Continued use despite persistent physical or psychological problems attributed to tobacco use</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8179491"/>
                  </a:ext>
                </a:extLst>
              </a:tr>
              <a:tr h="637848">
                <a:tc>
                  <a:txBody>
                    <a:bodyPr/>
                    <a:lstStyle/>
                    <a:p>
                      <a:pPr marL="0" indent="0">
                        <a:lnSpc>
                          <a:spcPct val="108000"/>
                        </a:lnSpc>
                        <a:spcBef>
                          <a:spcPts val="0"/>
                        </a:spcBef>
                        <a:buFont typeface="+mj-lt"/>
                        <a:buNone/>
                      </a:pPr>
                      <a:r>
                        <a:rPr lang="en-US" sz="1800" b="1">
                          <a:solidFill>
                            <a:srgbClr val="2AAAE2"/>
                          </a:solidFill>
                        </a:rPr>
                        <a:t>4</a:t>
                      </a:r>
                      <a:r>
                        <a:rPr lang="en-US" sz="1800">
                          <a:solidFill>
                            <a:srgbClr val="2AAAE2"/>
                          </a:solidFill>
                        </a:rPr>
                        <a:t>. </a:t>
                      </a:r>
                      <a:r>
                        <a:rPr lang="en-US" sz="1800">
                          <a:solidFill>
                            <a:schemeClr val="tx1">
                              <a:lumMod val="75000"/>
                            </a:schemeClr>
                          </a:solidFill>
                        </a:rPr>
                        <a:t>Taken in larger amounts or over a longer period than intended</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8000"/>
                        </a:lnSpc>
                        <a:spcBef>
                          <a:spcPts val="0"/>
                        </a:spcBef>
                      </a:pPr>
                      <a:r>
                        <a:rPr lang="en-US" sz="1800" b="1">
                          <a:solidFill>
                            <a:srgbClr val="2AAAE2"/>
                          </a:solidFill>
                        </a:rPr>
                        <a:t>10. </a:t>
                      </a:r>
                      <a:r>
                        <a:rPr lang="en-US" sz="1800">
                          <a:solidFill>
                            <a:schemeClr val="tx1">
                              <a:lumMod val="75000"/>
                            </a:schemeClr>
                          </a:solidFill>
                        </a:rPr>
                        <a:t>Tolerance</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6784338"/>
                  </a:ext>
                </a:extLst>
              </a:tr>
              <a:tr h="637848">
                <a:tc>
                  <a:txBody>
                    <a:bodyPr/>
                    <a:lstStyle/>
                    <a:p>
                      <a:pPr marL="0" indent="0">
                        <a:lnSpc>
                          <a:spcPct val="108000"/>
                        </a:lnSpc>
                        <a:spcBef>
                          <a:spcPts val="0"/>
                        </a:spcBef>
                        <a:buFont typeface="+mj-lt"/>
                        <a:buNone/>
                      </a:pPr>
                      <a:r>
                        <a:rPr lang="en-US" sz="1800" b="1">
                          <a:solidFill>
                            <a:srgbClr val="2AAAE2"/>
                          </a:solidFill>
                        </a:rPr>
                        <a:t>5. </a:t>
                      </a:r>
                      <a:r>
                        <a:rPr lang="en-US" sz="1800">
                          <a:solidFill>
                            <a:schemeClr val="tx1">
                              <a:lumMod val="75000"/>
                            </a:schemeClr>
                          </a:solidFill>
                        </a:rPr>
                        <a:t>Continued use despite adverse social or interpersonal problems</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8000"/>
                        </a:lnSpc>
                        <a:spcBef>
                          <a:spcPts val="0"/>
                        </a:spcBef>
                      </a:pPr>
                      <a:r>
                        <a:rPr lang="en-US" sz="1800" b="1">
                          <a:solidFill>
                            <a:srgbClr val="2AAAE2"/>
                          </a:solidFill>
                        </a:rPr>
                        <a:t>11. </a:t>
                      </a:r>
                      <a:r>
                        <a:rPr lang="en-US" sz="1800">
                          <a:solidFill>
                            <a:schemeClr val="tx1">
                              <a:lumMod val="75000"/>
                            </a:schemeClr>
                          </a:solidFill>
                        </a:rPr>
                        <a:t>Withdrawal symptoms upon cessation of use</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949149"/>
                  </a:ext>
                </a:extLst>
              </a:tr>
              <a:tr h="637848">
                <a:tc>
                  <a:txBody>
                    <a:bodyPr/>
                    <a:lstStyle/>
                    <a:p>
                      <a:pPr marL="0" indent="0">
                        <a:lnSpc>
                          <a:spcPct val="108000"/>
                        </a:lnSpc>
                        <a:spcBef>
                          <a:spcPts val="0"/>
                        </a:spcBef>
                        <a:buFont typeface="+mj-lt"/>
                        <a:buNone/>
                      </a:pPr>
                      <a:r>
                        <a:rPr lang="en-US" sz="1800" b="1">
                          <a:solidFill>
                            <a:srgbClr val="2AAAE2"/>
                          </a:solidFill>
                        </a:rPr>
                        <a:t>6.</a:t>
                      </a:r>
                      <a:r>
                        <a:rPr lang="en-US" sz="1800">
                          <a:solidFill>
                            <a:srgbClr val="2AAAE2"/>
                          </a:solidFill>
                        </a:rPr>
                        <a:t> </a:t>
                      </a:r>
                      <a:r>
                        <a:rPr lang="en-US" sz="1800">
                          <a:solidFill>
                            <a:schemeClr val="tx1">
                              <a:lumMod val="75000"/>
                            </a:schemeClr>
                          </a:solidFill>
                        </a:rPr>
                        <a:t>Recurrent use resulting in failure to fulfill major responsibilities and obligations </a:t>
                      </a: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ct val="108000"/>
                        </a:lnSpc>
                        <a:spcBef>
                          <a:spcPts val="0"/>
                        </a:spcBef>
                      </a:pPr>
                      <a:endParaRPr lang="en-US" sz="1800">
                        <a:solidFill>
                          <a:schemeClr val="tx1">
                            <a:lumMod val="75000"/>
                          </a:schemeClr>
                        </a:solidFill>
                      </a:endParaRPr>
                    </a:p>
                  </a:txBody>
                  <a:tcPr marL="51435" marR="51435"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7423386"/>
                  </a:ext>
                </a:extLst>
              </a:tr>
            </a:tbl>
          </a:graphicData>
        </a:graphic>
      </p:graphicFrame>
      <p:sp>
        <p:nvSpPr>
          <p:cNvPr id="3" name="TextBox 2">
            <a:extLst>
              <a:ext uri="{FF2B5EF4-FFF2-40B4-BE49-F238E27FC236}">
                <a16:creationId xmlns:a16="http://schemas.microsoft.com/office/drawing/2014/main" id="{C007A226-0223-4620-8FE6-BDDED35BBE00}"/>
              </a:ext>
            </a:extLst>
          </p:cNvPr>
          <p:cNvSpPr txBox="1"/>
          <p:nvPr/>
        </p:nvSpPr>
        <p:spPr>
          <a:xfrm>
            <a:off x="828023" y="6170000"/>
            <a:ext cx="5421702" cy="307777"/>
          </a:xfrm>
          <a:prstGeom prst="rect">
            <a:avLst/>
          </a:prstGeom>
          <a:noFill/>
        </p:spPr>
        <p:txBody>
          <a:bodyPr wrap="square" rtlCol="0">
            <a:spAutoFit/>
          </a:bodyPr>
          <a:lstStyle/>
          <a:p>
            <a:pPr defTabSz="342900">
              <a:defRPr/>
            </a:pPr>
            <a:r>
              <a:rPr lang="en-US" sz="1400" i="1">
                <a:solidFill>
                  <a:srgbClr val="343535">
                    <a:lumMod val="75000"/>
                  </a:srgbClr>
                </a:solidFill>
              </a:rPr>
              <a:t>*Diagnosis requires two or more symptoms over a 12-month period</a:t>
            </a:r>
            <a:endParaRPr lang="en-US" sz="1200">
              <a:solidFill>
                <a:srgbClr val="343535">
                  <a:lumMod val="75000"/>
                </a:srgbClr>
              </a:solidFill>
              <a:latin typeface="Arial"/>
            </a:endParaRPr>
          </a:p>
        </p:txBody>
      </p:sp>
    </p:spTree>
    <p:extLst>
      <p:ext uri="{BB962C8B-B14F-4D97-AF65-F5344CB8AC3E}">
        <p14:creationId xmlns:p14="http://schemas.microsoft.com/office/powerpoint/2010/main" val="2326589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534989" y="1744578"/>
            <a:ext cx="8058150" cy="4103549"/>
          </a:xfrm>
        </p:spPr>
        <p:txBody>
          <a:bodyPr>
            <a:normAutofit fontScale="92500" lnSpcReduction="20000"/>
          </a:bodyPr>
          <a:lstStyle/>
          <a:p>
            <a:pPr eaLnBrk="1" hangingPunct="1">
              <a:spcBef>
                <a:spcPct val="45000"/>
              </a:spcBef>
            </a:pPr>
            <a:r>
              <a:rPr lang="en-US" altLang="en-US" sz="2400" dirty="0">
                <a:solidFill>
                  <a:schemeClr val="tx1"/>
                </a:solidFill>
              </a:rPr>
              <a:t>Tobacco users expect to be encouraged to quit by health professionals. Screening for tobacco use and providing tobacco cessation counseling are positively associated with patient satisfaction.</a:t>
            </a:r>
          </a:p>
          <a:p>
            <a:pPr eaLnBrk="1" hangingPunct="1">
              <a:spcBef>
                <a:spcPct val="45000"/>
              </a:spcBef>
            </a:pPr>
            <a:r>
              <a:rPr lang="en-US" altLang="en-US" sz="2400" dirty="0">
                <a:solidFill>
                  <a:schemeClr val="tx1"/>
                </a:solidFill>
              </a:rPr>
              <a:t>Often the clinician for whom contact is the most frequent and who knows the patient best.</a:t>
            </a:r>
          </a:p>
          <a:p>
            <a:pPr eaLnBrk="1" hangingPunct="1">
              <a:spcBef>
                <a:spcPct val="45000"/>
              </a:spcBef>
            </a:pPr>
            <a:r>
              <a:rPr lang="en-US" altLang="en-US" sz="2400" dirty="0">
                <a:solidFill>
                  <a:schemeClr val="tx1"/>
                </a:solidFill>
              </a:rPr>
              <a:t>Tobacco Use Disorder is the most prevalent substance use disorder and is a DSM-V Substance Use Disorder.</a:t>
            </a:r>
          </a:p>
          <a:p>
            <a:pPr eaLnBrk="1" hangingPunct="1">
              <a:spcBef>
                <a:spcPct val="45000"/>
              </a:spcBef>
            </a:pPr>
            <a:r>
              <a:rPr lang="en-US" altLang="en-US" sz="2400" dirty="0">
                <a:solidFill>
                  <a:schemeClr val="tx1"/>
                </a:solidFill>
              </a:rPr>
              <a:t>Trained in motivational interviewing.</a:t>
            </a:r>
          </a:p>
          <a:p>
            <a:pPr eaLnBrk="1" hangingPunct="1">
              <a:spcBef>
                <a:spcPct val="45000"/>
              </a:spcBef>
            </a:pPr>
            <a:r>
              <a:rPr lang="en-US" altLang="en-US" sz="2400" dirty="0">
                <a:solidFill>
                  <a:schemeClr val="tx1"/>
                </a:solidFill>
              </a:rPr>
              <a:t>Able to combine psychopharmacological and behavioral counseling treatment.</a:t>
            </a:r>
          </a:p>
        </p:txBody>
      </p:sp>
      <p:sp>
        <p:nvSpPr>
          <p:cNvPr id="13315" name="Text Box 3"/>
          <p:cNvSpPr txBox="1">
            <a:spLocks noChangeArrowheads="1"/>
          </p:cNvSpPr>
          <p:nvPr/>
        </p:nvSpPr>
        <p:spPr bwMode="auto">
          <a:xfrm>
            <a:off x="191386" y="6550025"/>
            <a:ext cx="914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0"/>
              </a:spcBef>
              <a:buClr>
                <a:schemeClr val="tx1"/>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Font typeface="Wingdings" panose="05000000000000000000" pitchFamily="2" charset="2"/>
              <a:buNone/>
            </a:pPr>
            <a:r>
              <a:rPr kumimoji="0" lang="en-US" altLang="en-US" sz="900" dirty="0" err="1">
                <a:solidFill>
                  <a:schemeClr val="bg1">
                    <a:lumMod val="65000"/>
                  </a:schemeClr>
                </a:solidFill>
                <a:latin typeface="+mn-lt"/>
              </a:rPr>
              <a:t>Barzilai</a:t>
            </a:r>
            <a:r>
              <a:rPr kumimoji="0" lang="en-US" altLang="en-US" sz="900" dirty="0">
                <a:solidFill>
                  <a:schemeClr val="bg1">
                    <a:lumMod val="65000"/>
                  </a:schemeClr>
                </a:solidFill>
                <a:latin typeface="+mn-lt"/>
              </a:rPr>
              <a:t> et al. (2001). </a:t>
            </a:r>
            <a:r>
              <a:rPr kumimoji="0" lang="en-US" altLang="en-US" sz="900" i="1" dirty="0" err="1">
                <a:solidFill>
                  <a:schemeClr val="bg1">
                    <a:lumMod val="65000"/>
                  </a:schemeClr>
                </a:solidFill>
                <a:latin typeface="+mn-lt"/>
              </a:rPr>
              <a:t>Prev</a:t>
            </a:r>
            <a:r>
              <a:rPr kumimoji="0" lang="en-US" altLang="en-US" sz="900" i="1" dirty="0">
                <a:solidFill>
                  <a:schemeClr val="bg1">
                    <a:lumMod val="65000"/>
                  </a:schemeClr>
                </a:solidFill>
                <a:latin typeface="+mn-lt"/>
              </a:rPr>
              <a:t> Med </a:t>
            </a:r>
            <a:r>
              <a:rPr kumimoji="0" lang="en-US" altLang="en-US" sz="900" dirty="0">
                <a:solidFill>
                  <a:schemeClr val="bg1">
                    <a:lumMod val="65000"/>
                  </a:schemeClr>
                </a:solidFill>
                <a:latin typeface="+mn-lt"/>
              </a:rPr>
              <a:t>33:595–599; Conroy et al. (2005). </a:t>
            </a:r>
            <a:r>
              <a:rPr kumimoji="0" lang="en-US" altLang="en-US" sz="900" i="1" dirty="0">
                <a:solidFill>
                  <a:schemeClr val="bg1">
                    <a:lumMod val="65000"/>
                  </a:schemeClr>
                </a:solidFill>
                <a:latin typeface="+mn-lt"/>
              </a:rPr>
              <a:t>Nicotine </a:t>
            </a:r>
            <a:r>
              <a:rPr kumimoji="0" lang="en-US" altLang="en-US" sz="900" i="1" dirty="0" err="1">
                <a:solidFill>
                  <a:schemeClr val="bg1">
                    <a:lumMod val="65000"/>
                  </a:schemeClr>
                </a:solidFill>
                <a:latin typeface="+mn-lt"/>
              </a:rPr>
              <a:t>Tob</a:t>
            </a:r>
            <a:r>
              <a:rPr kumimoji="0" lang="en-US" altLang="en-US" sz="900" i="1" dirty="0">
                <a:solidFill>
                  <a:schemeClr val="bg1">
                    <a:lumMod val="65000"/>
                  </a:schemeClr>
                </a:solidFill>
                <a:latin typeface="+mn-lt"/>
              </a:rPr>
              <a:t> Res </a:t>
            </a:r>
            <a:r>
              <a:rPr kumimoji="0" lang="en-US" altLang="en-US" sz="900" dirty="0">
                <a:solidFill>
                  <a:schemeClr val="bg1">
                    <a:lumMod val="65000"/>
                  </a:schemeClr>
                </a:solidFill>
                <a:latin typeface="+mn-lt"/>
              </a:rPr>
              <a:t>7 </a:t>
            </a:r>
            <a:r>
              <a:rPr kumimoji="0" lang="en-US" altLang="en-US" sz="900" dirty="0" err="1">
                <a:solidFill>
                  <a:schemeClr val="bg1">
                    <a:lumMod val="65000"/>
                  </a:schemeClr>
                </a:solidFill>
                <a:latin typeface="+mn-lt"/>
              </a:rPr>
              <a:t>Suppl</a:t>
            </a:r>
            <a:r>
              <a:rPr kumimoji="0" lang="en-US" altLang="en-US" sz="900" dirty="0">
                <a:solidFill>
                  <a:schemeClr val="bg1">
                    <a:lumMod val="65000"/>
                  </a:schemeClr>
                </a:solidFill>
                <a:latin typeface="+mn-lt"/>
              </a:rPr>
              <a:t> 1:S29–S34.</a:t>
            </a:r>
          </a:p>
        </p:txBody>
      </p:sp>
      <p:sp>
        <p:nvSpPr>
          <p:cNvPr id="13316" name="Text Box 4"/>
          <p:cNvSpPr txBox="1">
            <a:spLocks noChangeArrowheads="1"/>
          </p:cNvSpPr>
          <p:nvPr/>
        </p:nvSpPr>
        <p:spPr bwMode="auto">
          <a:xfrm>
            <a:off x="0" y="5749551"/>
            <a:ext cx="9144000" cy="707886"/>
          </a:xfrm>
          <a:prstGeom prst="rect">
            <a:avLst/>
          </a:prstGeom>
          <a:solidFill>
            <a:schemeClr val="accent1"/>
          </a:solidFill>
          <a:ln>
            <a:noFill/>
          </a:ln>
        </p:spPr>
        <p:txBody>
          <a:bodyPr>
            <a:spAutoFit/>
          </a:bodyPr>
          <a:lstStyle>
            <a:lvl1pPr>
              <a:spcBef>
                <a:spcPct val="100000"/>
              </a:spcBef>
              <a:buClr>
                <a:schemeClr val="tx1"/>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
                <a:schemeClr val="folHlink"/>
              </a:buClr>
              <a:buSzPct val="90000"/>
              <a:buFont typeface="Wingdings" panose="05000000000000000000" pitchFamily="2" charset="2"/>
              <a:buNone/>
            </a:pPr>
            <a:r>
              <a:rPr kumimoji="0" lang="en-US" altLang="en-US" sz="2000" b="1" dirty="0">
                <a:solidFill>
                  <a:schemeClr val="bg1"/>
                </a:solidFill>
                <a:latin typeface="+mj-lt"/>
              </a:rPr>
              <a:t>Failure to address tobacco use tacitly implies that </a:t>
            </a:r>
          </a:p>
          <a:p>
            <a:pPr algn="ctr" eaLnBrk="1" hangingPunct="1">
              <a:spcBef>
                <a:spcPct val="0"/>
              </a:spcBef>
              <a:buClr>
                <a:schemeClr val="folHlink"/>
              </a:buClr>
              <a:buSzPct val="90000"/>
              <a:buFont typeface="Wingdings" panose="05000000000000000000" pitchFamily="2" charset="2"/>
              <a:buNone/>
            </a:pPr>
            <a:r>
              <a:rPr kumimoji="0" lang="en-US" altLang="en-US" sz="2000" b="1" dirty="0">
                <a:solidFill>
                  <a:schemeClr val="bg1"/>
                </a:solidFill>
                <a:latin typeface="+mj-lt"/>
              </a:rPr>
              <a:t>quitting is not important.</a:t>
            </a:r>
          </a:p>
        </p:txBody>
      </p:sp>
      <p:sp>
        <p:nvSpPr>
          <p:cNvPr id="13317" name="Rectangle 7"/>
          <p:cNvSpPr>
            <a:spLocks noChangeArrowheads="1"/>
          </p:cNvSpPr>
          <p:nvPr/>
        </p:nvSpPr>
        <p:spPr bwMode="auto">
          <a:xfrm>
            <a:off x="534989" y="334962"/>
            <a:ext cx="719488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100000"/>
              </a:spcBef>
              <a:buClr>
                <a:schemeClr val="tx1"/>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sz="3600" b="1" dirty="0">
                <a:solidFill>
                  <a:schemeClr val="accent1">
                    <a:lumMod val="75000"/>
                  </a:schemeClr>
                </a:solidFill>
                <a:latin typeface="+mn-lt"/>
              </a:rPr>
              <a:t>Why Should Behavioral Health Clinicians Address Tobacco?</a:t>
            </a:r>
            <a:endParaRPr kumimoji="0" lang="en-US" altLang="en-US" sz="3600" b="1" dirty="0">
              <a:solidFill>
                <a:schemeClr val="accent1"/>
              </a:solidFill>
              <a:latin typeface="+mn-lt"/>
            </a:endParaRPr>
          </a:p>
        </p:txBody>
      </p:sp>
    </p:spTree>
    <p:extLst>
      <p:ext uri="{BB962C8B-B14F-4D97-AF65-F5344CB8AC3E}">
        <p14:creationId xmlns:p14="http://schemas.microsoft.com/office/powerpoint/2010/main" val="259301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1B1EF-9F59-43A0-A1DB-6051D11E3107}"/>
              </a:ext>
            </a:extLst>
          </p:cNvPr>
          <p:cNvSpPr>
            <a:spLocks noGrp="1"/>
          </p:cNvSpPr>
          <p:nvPr>
            <p:ph type="ctrTitle"/>
          </p:nvPr>
        </p:nvSpPr>
        <p:spPr/>
        <p:txBody>
          <a:bodyPr/>
          <a:lstStyle/>
          <a:p>
            <a:endParaRPr lang="en-US" dirty="0"/>
          </a:p>
        </p:txBody>
      </p:sp>
      <p:sp>
        <p:nvSpPr>
          <p:cNvPr id="5" name="Subtitle 4">
            <a:extLst>
              <a:ext uri="{FF2B5EF4-FFF2-40B4-BE49-F238E27FC236}">
                <a16:creationId xmlns:a16="http://schemas.microsoft.com/office/drawing/2014/main" id="{335B6AE2-9EE8-498A-AF23-D8A22F91E2E0}"/>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509C4103-5705-40FE-90AB-C261B63E9959}"/>
              </a:ext>
            </a:extLst>
          </p:cNvPr>
          <p:cNvPicPr>
            <a:picLocks noChangeAspect="1"/>
          </p:cNvPicPr>
          <p:nvPr/>
        </p:nvPicPr>
        <p:blipFill>
          <a:blip r:embed="rId3"/>
          <a:stretch>
            <a:fillRect/>
          </a:stretch>
        </p:blipFill>
        <p:spPr>
          <a:xfrm>
            <a:off x="209877" y="0"/>
            <a:ext cx="8724246" cy="6858000"/>
          </a:xfrm>
          <a:prstGeom prst="rect">
            <a:avLst/>
          </a:prstGeom>
        </p:spPr>
      </p:pic>
    </p:spTree>
    <p:extLst>
      <p:ext uri="{BB962C8B-B14F-4D97-AF65-F5344CB8AC3E}">
        <p14:creationId xmlns:p14="http://schemas.microsoft.com/office/powerpoint/2010/main" val="2701537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3A5062-3E84-4B30-B28E-FD79E55C1EEA}"/>
              </a:ext>
            </a:extLst>
          </p:cNvPr>
          <p:cNvSpPr>
            <a:spLocks noGrp="1"/>
          </p:cNvSpPr>
          <p:nvPr>
            <p:ph type="title"/>
          </p:nvPr>
        </p:nvSpPr>
        <p:spPr/>
        <p:txBody>
          <a:bodyPr/>
          <a:lstStyle/>
          <a:p>
            <a:r>
              <a:rPr lang="en-US" dirty="0"/>
              <a:t>Tools for Tobacco Treatment</a:t>
            </a:r>
          </a:p>
        </p:txBody>
      </p:sp>
    </p:spTree>
    <p:extLst>
      <p:ext uri="{BB962C8B-B14F-4D97-AF65-F5344CB8AC3E}">
        <p14:creationId xmlns:p14="http://schemas.microsoft.com/office/powerpoint/2010/main" val="3782708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710805"/>
            <a:ext cx="8089900" cy="563231"/>
          </a:xfrm>
        </p:spPr>
        <p:txBody>
          <a:bodyPr>
            <a:noAutofit/>
          </a:bodyPr>
          <a:lstStyle/>
          <a:p>
            <a:pPr>
              <a:defRPr/>
            </a:pPr>
            <a:r>
              <a:rPr lang="en-US" sz="3200" dirty="0">
                <a:solidFill>
                  <a:schemeClr val="accent1">
                    <a:lumMod val="75000"/>
                  </a:schemeClr>
                </a:solidFill>
                <a:latin typeface="+mn-lt"/>
              </a:rPr>
              <a:t>Evidence-based Tobacco Treatment</a:t>
            </a:r>
            <a:endParaRPr lang="en-US" sz="3200" dirty="0">
              <a:effectLst/>
            </a:endParaRPr>
          </a:p>
        </p:txBody>
      </p:sp>
      <p:sp>
        <p:nvSpPr>
          <p:cNvPr id="19459" name="Content Placeholder 2"/>
          <p:cNvSpPr>
            <a:spLocks noGrp="1"/>
          </p:cNvSpPr>
          <p:nvPr>
            <p:ph idx="1"/>
          </p:nvPr>
        </p:nvSpPr>
        <p:spPr>
          <a:xfrm>
            <a:off x="609598" y="1686380"/>
            <a:ext cx="7322289" cy="4318890"/>
          </a:xfrm>
        </p:spPr>
        <p:txBody>
          <a:bodyPr>
            <a:normAutofit/>
          </a:bodyPr>
          <a:lstStyle/>
          <a:p>
            <a:pPr>
              <a:spcBef>
                <a:spcPts val="600"/>
              </a:spcBef>
              <a:spcAft>
                <a:spcPts val="1200"/>
              </a:spcAft>
              <a:defRPr/>
            </a:pPr>
            <a:r>
              <a:rPr lang="en-US" sz="2800" dirty="0">
                <a:solidFill>
                  <a:schemeClr val="tx1"/>
                </a:solidFill>
                <a:effectLst/>
              </a:rPr>
              <a:t>5A’s (Ask, Advise, Assess, Assist, Arrange)</a:t>
            </a:r>
          </a:p>
          <a:p>
            <a:pPr>
              <a:spcBef>
                <a:spcPts val="600"/>
              </a:spcBef>
              <a:spcAft>
                <a:spcPts val="1200"/>
              </a:spcAft>
              <a:defRPr/>
            </a:pPr>
            <a:r>
              <a:rPr lang="en-US" sz="2800" dirty="0">
                <a:solidFill>
                  <a:schemeClr val="tx1"/>
                </a:solidFill>
                <a:effectLst/>
              </a:rPr>
              <a:t>AAR (Ask, Advise, Refer)</a:t>
            </a:r>
          </a:p>
          <a:p>
            <a:pPr>
              <a:spcBef>
                <a:spcPts val="600"/>
              </a:spcBef>
              <a:spcAft>
                <a:spcPts val="1200"/>
              </a:spcAft>
              <a:defRPr/>
            </a:pPr>
            <a:r>
              <a:rPr lang="en-US" sz="2800" dirty="0">
                <a:solidFill>
                  <a:schemeClr val="tx1"/>
                </a:solidFill>
                <a:effectLst/>
              </a:rPr>
              <a:t>Quitlines</a:t>
            </a:r>
          </a:p>
          <a:p>
            <a:pPr>
              <a:spcBef>
                <a:spcPts val="600"/>
              </a:spcBef>
              <a:spcAft>
                <a:spcPts val="1200"/>
              </a:spcAft>
              <a:defRPr/>
            </a:pPr>
            <a:r>
              <a:rPr lang="en-US" sz="2800" dirty="0">
                <a:solidFill>
                  <a:schemeClr val="tx1"/>
                </a:solidFill>
                <a:effectLst/>
              </a:rPr>
              <a:t>NRT and other medications</a:t>
            </a:r>
          </a:p>
          <a:p>
            <a:pPr>
              <a:spcBef>
                <a:spcPts val="600"/>
              </a:spcBef>
              <a:spcAft>
                <a:spcPts val="1200"/>
              </a:spcAft>
              <a:defRPr/>
            </a:pPr>
            <a:r>
              <a:rPr lang="en-US" sz="2800" dirty="0">
                <a:solidFill>
                  <a:schemeClr val="tx1"/>
                </a:solidFill>
                <a:effectLst/>
              </a:rPr>
              <a:t>Counseling and behavioral change strategies</a:t>
            </a:r>
          </a:p>
          <a:p>
            <a:pPr>
              <a:spcBef>
                <a:spcPts val="600"/>
              </a:spcBef>
              <a:spcAft>
                <a:spcPts val="1200"/>
              </a:spcAft>
              <a:defRPr/>
            </a:pPr>
            <a:r>
              <a:rPr lang="en-US" sz="2800" dirty="0">
                <a:solidFill>
                  <a:schemeClr val="tx1"/>
                </a:solidFill>
                <a:effectLst/>
              </a:rPr>
              <a:t>Peer-to-peer intervention</a:t>
            </a:r>
          </a:p>
        </p:txBody>
      </p:sp>
      <p:sp>
        <p:nvSpPr>
          <p:cNvPr id="5" name="TextBox 4">
            <a:extLst>
              <a:ext uri="{FF2B5EF4-FFF2-40B4-BE49-F238E27FC236}">
                <a16:creationId xmlns:a16="http://schemas.microsoft.com/office/drawing/2014/main" id="{2D23FCA5-7BBB-4C60-9B22-6E8DD21F6FC3}"/>
              </a:ext>
            </a:extLst>
          </p:cNvPr>
          <p:cNvSpPr txBox="1"/>
          <p:nvPr/>
        </p:nvSpPr>
        <p:spPr>
          <a:xfrm>
            <a:off x="0" y="6504590"/>
            <a:ext cx="8229600" cy="369332"/>
          </a:xfrm>
          <a:prstGeom prst="rect">
            <a:avLst/>
          </a:prstGeom>
          <a:noFill/>
        </p:spPr>
        <p:txBody>
          <a:bodyPr wrap="square" rtlCol="0">
            <a:spAutoFit/>
          </a:bodyPr>
          <a:lstStyle/>
          <a:p>
            <a:r>
              <a:rPr lang="en-US" sz="900" dirty="0">
                <a:solidFill>
                  <a:schemeClr val="bg1">
                    <a:lumMod val="65000"/>
                  </a:schemeClr>
                </a:solidFill>
              </a:rPr>
              <a:t>Fiore MC, </a:t>
            </a:r>
            <a:r>
              <a:rPr lang="en-US" sz="900" dirty="0" err="1">
                <a:solidFill>
                  <a:schemeClr val="bg1">
                    <a:lumMod val="65000"/>
                  </a:schemeClr>
                </a:solidFill>
              </a:rPr>
              <a:t>Jaén</a:t>
            </a:r>
            <a:r>
              <a:rPr lang="en-US" sz="900" dirty="0">
                <a:solidFill>
                  <a:schemeClr val="bg1">
                    <a:lumMod val="65000"/>
                  </a:schemeClr>
                </a:solidFill>
              </a:rPr>
              <a:t> CR, Baker TB, et al. </a:t>
            </a:r>
            <a:r>
              <a:rPr lang="en-US" sz="900" i="1" dirty="0">
                <a:solidFill>
                  <a:schemeClr val="bg1">
                    <a:lumMod val="65000"/>
                  </a:schemeClr>
                </a:solidFill>
              </a:rPr>
              <a:t>Treating Tobacco Use and Dependence: 2008 Update.</a:t>
            </a:r>
            <a:r>
              <a:rPr lang="en-US" sz="900" dirty="0">
                <a:solidFill>
                  <a:schemeClr val="bg1">
                    <a:lumMod val="65000"/>
                  </a:schemeClr>
                </a:solidFill>
              </a:rPr>
              <a:t> Clinical Practice Guideline. Rockville, MD: U.S. Department of Health and Human Services. Public Health Service. May 2008.</a:t>
            </a:r>
          </a:p>
        </p:txBody>
      </p:sp>
    </p:spTree>
    <p:extLst>
      <p:ext uri="{BB962C8B-B14F-4D97-AF65-F5344CB8AC3E}">
        <p14:creationId xmlns:p14="http://schemas.microsoft.com/office/powerpoint/2010/main" val="185997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F19E2-982C-46BB-8D3E-797844597606}"/>
              </a:ext>
            </a:extLst>
          </p:cNvPr>
          <p:cNvSpPr>
            <a:spLocks noGrp="1"/>
          </p:cNvSpPr>
          <p:nvPr>
            <p:ph type="title"/>
          </p:nvPr>
        </p:nvSpPr>
        <p:spPr/>
        <p:txBody>
          <a:bodyPr/>
          <a:lstStyle/>
          <a:p>
            <a:r>
              <a:rPr lang="en-US" sz="3200" dirty="0">
                <a:solidFill>
                  <a:schemeClr val="accent1">
                    <a:lumMod val="75000"/>
                  </a:schemeClr>
                </a:solidFill>
                <a:latin typeface="+mn-lt"/>
              </a:rPr>
              <a:t>Ask-Advise-Refer (AAR)</a:t>
            </a:r>
            <a:endParaRPr lang="en-US" dirty="0"/>
          </a:p>
        </p:txBody>
      </p:sp>
      <p:sp>
        <p:nvSpPr>
          <p:cNvPr id="3" name="Content Placeholder 2">
            <a:extLst>
              <a:ext uri="{FF2B5EF4-FFF2-40B4-BE49-F238E27FC236}">
                <a16:creationId xmlns:a16="http://schemas.microsoft.com/office/drawing/2014/main" id="{7B8B6AFA-11E6-4AEF-8B1E-E7459F6C262E}"/>
              </a:ext>
            </a:extLst>
          </p:cNvPr>
          <p:cNvSpPr>
            <a:spLocks noGrp="1"/>
          </p:cNvSpPr>
          <p:nvPr>
            <p:ph idx="1"/>
          </p:nvPr>
        </p:nvSpPr>
        <p:spPr>
          <a:xfrm>
            <a:off x="628651" y="1383030"/>
            <a:ext cx="5183065" cy="4937760"/>
          </a:xfrm>
        </p:spPr>
        <p:txBody>
          <a:bodyPr>
            <a:normAutofit fontScale="92500"/>
          </a:bodyPr>
          <a:lstStyle/>
          <a:p>
            <a:pPr>
              <a:lnSpc>
                <a:spcPct val="110000"/>
              </a:lnSpc>
            </a:pPr>
            <a:r>
              <a:rPr lang="en-US" dirty="0"/>
              <a:t>AAR is an evidence-based brief intervention model for addressing tobacco use and dependence. </a:t>
            </a:r>
          </a:p>
          <a:p>
            <a:pPr>
              <a:lnSpc>
                <a:spcPct val="110000"/>
              </a:lnSpc>
            </a:pPr>
            <a:r>
              <a:rPr lang="en-US" dirty="0"/>
              <a:t>Referral to resources such as community pharmacies and the Quit Now Indiana services.</a:t>
            </a:r>
          </a:p>
          <a:p>
            <a:pPr>
              <a:lnSpc>
                <a:spcPct val="110000"/>
              </a:lnSpc>
            </a:pPr>
            <a:r>
              <a:rPr lang="en-US" dirty="0"/>
              <a:t>Can be completed in less than 5 minutes – even a brief intervention increases patient interest and success in quitting</a:t>
            </a:r>
          </a:p>
          <a:p>
            <a:pPr marL="0" indent="0">
              <a:buNone/>
            </a:pPr>
            <a:endParaRPr lang="en-US" dirty="0"/>
          </a:p>
        </p:txBody>
      </p:sp>
      <p:pic>
        <p:nvPicPr>
          <p:cNvPr id="4" name="Picture 3">
            <a:extLst>
              <a:ext uri="{FF2B5EF4-FFF2-40B4-BE49-F238E27FC236}">
                <a16:creationId xmlns:a16="http://schemas.microsoft.com/office/drawing/2014/main" id="{8CAE7467-6F3D-4F6A-BA7A-3178A65020F5}"/>
              </a:ext>
            </a:extLst>
          </p:cNvPr>
          <p:cNvPicPr>
            <a:picLocks noChangeAspect="1"/>
          </p:cNvPicPr>
          <p:nvPr/>
        </p:nvPicPr>
        <p:blipFill>
          <a:blip r:embed="rId3"/>
          <a:stretch>
            <a:fillRect/>
          </a:stretch>
        </p:blipFill>
        <p:spPr>
          <a:xfrm>
            <a:off x="5811717" y="2294527"/>
            <a:ext cx="3149146" cy="2099430"/>
          </a:xfrm>
          <a:prstGeom prst="flowChartConnector">
            <a:avLst/>
          </a:prstGeom>
        </p:spPr>
      </p:pic>
      <p:sp>
        <p:nvSpPr>
          <p:cNvPr id="9" name="TextBox 8">
            <a:extLst>
              <a:ext uri="{FF2B5EF4-FFF2-40B4-BE49-F238E27FC236}">
                <a16:creationId xmlns:a16="http://schemas.microsoft.com/office/drawing/2014/main" id="{792F97FD-2AF2-4589-AA2D-F611806FAF5F}"/>
              </a:ext>
            </a:extLst>
          </p:cNvPr>
          <p:cNvSpPr txBox="1"/>
          <p:nvPr/>
        </p:nvSpPr>
        <p:spPr>
          <a:xfrm>
            <a:off x="6028285" y="4483916"/>
            <a:ext cx="2970289" cy="742383"/>
          </a:xfrm>
          <a:prstGeom prst="rect">
            <a:avLst/>
          </a:prstGeom>
          <a:noFill/>
        </p:spPr>
        <p:txBody>
          <a:bodyPr wrap="square" rtlCol="0">
            <a:spAutoFit/>
          </a:bodyPr>
          <a:lstStyle/>
          <a:p>
            <a:pPr algn="ctr" defTabSz="457223">
              <a:lnSpc>
                <a:spcPct val="120000"/>
              </a:lnSpc>
            </a:pPr>
            <a:r>
              <a:rPr lang="en-US" sz="1200" i="1" dirty="0">
                <a:solidFill>
                  <a:srgbClr val="2AAAE2"/>
                </a:solidFill>
                <a:latin typeface="Calibri" panose="020F0502020204030204"/>
              </a:rPr>
              <a:t>Healthcare professionals play a critical role in </a:t>
            </a:r>
          </a:p>
          <a:p>
            <a:pPr algn="ctr" defTabSz="457223">
              <a:lnSpc>
                <a:spcPct val="120000"/>
              </a:lnSpc>
            </a:pPr>
            <a:r>
              <a:rPr lang="en-US" sz="1200" i="1" dirty="0">
                <a:solidFill>
                  <a:srgbClr val="2AAAE2"/>
                </a:solidFill>
                <a:latin typeface="Calibri" panose="020F0502020204030204"/>
              </a:rPr>
              <a:t>helping patients to quit using tobacco</a:t>
            </a:r>
          </a:p>
        </p:txBody>
      </p:sp>
    </p:spTree>
    <p:extLst>
      <p:ext uri="{BB962C8B-B14F-4D97-AF65-F5344CB8AC3E}">
        <p14:creationId xmlns:p14="http://schemas.microsoft.com/office/powerpoint/2010/main" val="2504126368"/>
      </p:ext>
    </p:extLst>
  </p:cSld>
  <p:clrMapOvr>
    <a:masterClrMapping/>
  </p:clrMapOvr>
  <mc:AlternateContent xmlns:mc="http://schemas.openxmlformats.org/markup-compatibility/2006" xmlns:p14="http://schemas.microsoft.com/office/powerpoint/2010/main">
    <mc:Choice Requires="p14">
      <p:transition spd="med" p14:dur="700" advTm="64084">
        <p:fade/>
      </p:transition>
    </mc:Choice>
    <mc:Fallback xmlns="">
      <p:transition spd="med" advTm="64084">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CDBAFB12-7A53-4081-9385-E0E14C3B26F9}"/>
              </a:ext>
            </a:extLst>
          </p:cNvPr>
          <p:cNvSpPr/>
          <p:nvPr/>
        </p:nvSpPr>
        <p:spPr>
          <a:xfrm>
            <a:off x="1046007" y="4031894"/>
            <a:ext cx="4460402" cy="703471"/>
          </a:xfrm>
          <a:prstGeom prst="wedgeRoundRectCallout">
            <a:avLst>
              <a:gd name="adj1" fmla="val -61982"/>
              <a:gd name="adj2" fmla="val 38306"/>
              <a:gd name="adj3" fmla="val 16667"/>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5365CF22-87F8-4893-A268-E67D1290BF17}"/>
              </a:ext>
            </a:extLst>
          </p:cNvPr>
          <p:cNvSpPr>
            <a:spLocks noGrp="1"/>
          </p:cNvSpPr>
          <p:nvPr>
            <p:ph idx="1"/>
          </p:nvPr>
        </p:nvSpPr>
        <p:spPr>
          <a:xfrm>
            <a:off x="177183" y="2273109"/>
            <a:ext cx="6198049" cy="4186739"/>
          </a:xfrm>
        </p:spPr>
        <p:txBody>
          <a:bodyPr>
            <a:normAutofit fontScale="92500" lnSpcReduction="20000"/>
          </a:bodyPr>
          <a:lstStyle/>
          <a:p>
            <a:pPr marL="0" indent="0">
              <a:spcBef>
                <a:spcPts val="300"/>
              </a:spcBef>
              <a:spcAft>
                <a:spcPts val="500"/>
              </a:spcAft>
              <a:buNone/>
            </a:pPr>
            <a:r>
              <a:rPr lang="en-US" b="1" dirty="0"/>
              <a:t>Ask</a:t>
            </a:r>
            <a:r>
              <a:rPr lang="en-US" dirty="0"/>
              <a:t> all patients about their tobacco use, including e-cigarette/vaping products, and document in your agency’s electronic health record (EHR). </a:t>
            </a:r>
          </a:p>
          <a:p>
            <a:pPr marL="0" indent="0">
              <a:spcBef>
                <a:spcPts val="300"/>
              </a:spcBef>
              <a:spcAft>
                <a:spcPts val="500"/>
              </a:spcAft>
              <a:buNone/>
            </a:pPr>
            <a:r>
              <a:rPr lang="en-US" sz="2400" b="1" dirty="0"/>
              <a:t>Start the conversation by asking permission:</a:t>
            </a:r>
          </a:p>
          <a:p>
            <a:pPr marL="0" indent="0" algn="ctr">
              <a:spcBef>
                <a:spcPts val="300"/>
              </a:spcBef>
              <a:spcAft>
                <a:spcPts val="0"/>
              </a:spcAft>
              <a:buNone/>
            </a:pPr>
            <a:r>
              <a:rPr lang="en-US" sz="2400" b="1" i="1" dirty="0">
                <a:solidFill>
                  <a:srgbClr val="2AAAE2"/>
                </a:solidFill>
                <a:latin typeface="+mj-lt"/>
              </a:rPr>
              <a:t>“Would you mind if I asked you a few </a:t>
            </a:r>
          </a:p>
          <a:p>
            <a:pPr marL="0" indent="0" algn="ctr">
              <a:spcBef>
                <a:spcPts val="0"/>
              </a:spcBef>
              <a:spcAft>
                <a:spcPts val="0"/>
              </a:spcAft>
              <a:buNone/>
            </a:pPr>
            <a:r>
              <a:rPr lang="en-US" sz="2400" b="1" i="1" dirty="0">
                <a:solidFill>
                  <a:srgbClr val="2AAAE2"/>
                </a:solidFill>
                <a:latin typeface="+mj-lt"/>
              </a:rPr>
              <a:t>questions about your tobacco use?” </a:t>
            </a:r>
          </a:p>
          <a:p>
            <a:pPr lvl="1">
              <a:lnSpc>
                <a:spcPct val="110000"/>
              </a:lnSpc>
              <a:spcBef>
                <a:spcPts val="1125"/>
              </a:spcBef>
            </a:pPr>
            <a:r>
              <a:rPr lang="en-US" sz="1650" dirty="0"/>
              <a:t>“We like to have this information so we can check for any potential interactions with tobacco and your other medicines.”</a:t>
            </a:r>
          </a:p>
          <a:p>
            <a:pPr lvl="1">
              <a:lnSpc>
                <a:spcPct val="110000"/>
              </a:lnSpc>
              <a:spcAft>
                <a:spcPts val="500"/>
              </a:spcAft>
            </a:pPr>
            <a:r>
              <a:rPr lang="en-US" sz="1650" dirty="0"/>
              <a:t>“Many illnesses are caused, or worsened, when people smoke, vape, or use tobacco.” </a:t>
            </a:r>
          </a:p>
          <a:p>
            <a:pPr lvl="1">
              <a:lnSpc>
                <a:spcPct val="110000"/>
              </a:lnSpc>
              <a:spcAft>
                <a:spcPts val="0"/>
              </a:spcAft>
            </a:pPr>
            <a:r>
              <a:rPr lang="en-US" sz="1650" dirty="0"/>
              <a:t>“We care about your health, and we have resources to help our patients quit.”</a:t>
            </a:r>
          </a:p>
        </p:txBody>
      </p:sp>
      <p:sp>
        <p:nvSpPr>
          <p:cNvPr id="4" name="Hexagon 3">
            <a:extLst>
              <a:ext uri="{FF2B5EF4-FFF2-40B4-BE49-F238E27FC236}">
                <a16:creationId xmlns:a16="http://schemas.microsoft.com/office/drawing/2014/main" id="{BCFA304A-F004-42DE-904B-4820734824EA}"/>
              </a:ext>
            </a:extLst>
          </p:cNvPr>
          <p:cNvSpPr/>
          <p:nvPr/>
        </p:nvSpPr>
        <p:spPr>
          <a:xfrm>
            <a:off x="726142" y="560643"/>
            <a:ext cx="1021976" cy="85880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r>
              <a:rPr lang="en-US" sz="2400" b="1" dirty="0">
                <a:solidFill>
                  <a:prstClr val="white"/>
                </a:solidFill>
                <a:latin typeface="Calibri" panose="020F0502020204030204"/>
              </a:rPr>
              <a:t>ASK</a:t>
            </a:r>
            <a:endParaRPr lang="en-US" sz="750" b="1" dirty="0">
              <a:solidFill>
                <a:prstClr val="white"/>
              </a:solidFill>
              <a:latin typeface="Calibri" panose="020F0502020204030204"/>
            </a:endParaRPr>
          </a:p>
        </p:txBody>
      </p:sp>
      <p:pic>
        <p:nvPicPr>
          <p:cNvPr id="9" name="Picture 8">
            <a:extLst>
              <a:ext uri="{FF2B5EF4-FFF2-40B4-BE49-F238E27FC236}">
                <a16:creationId xmlns:a16="http://schemas.microsoft.com/office/drawing/2014/main" id="{58E02768-E5E0-41B4-A200-4219A5E244C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32076" y="2290261"/>
            <a:ext cx="2791890" cy="1861260"/>
          </a:xfrm>
          <a:prstGeom prst="rect">
            <a:avLst/>
          </a:prstGeom>
        </p:spPr>
      </p:pic>
      <p:sp>
        <p:nvSpPr>
          <p:cNvPr id="5" name="Title 1">
            <a:extLst>
              <a:ext uri="{FF2B5EF4-FFF2-40B4-BE49-F238E27FC236}">
                <a16:creationId xmlns:a16="http://schemas.microsoft.com/office/drawing/2014/main" id="{5C128EA7-9C53-F336-312B-686548635CFA}"/>
              </a:ext>
            </a:extLst>
          </p:cNvPr>
          <p:cNvSpPr txBox="1">
            <a:spLocks/>
          </p:cNvSpPr>
          <p:nvPr/>
        </p:nvSpPr>
        <p:spPr>
          <a:xfrm>
            <a:off x="1845610" y="482066"/>
            <a:ext cx="6767232"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solidFill>
                  <a:schemeClr val="accent1">
                    <a:lumMod val="75000"/>
                  </a:schemeClr>
                </a:solidFill>
                <a:latin typeface="+mn-lt"/>
              </a:rPr>
              <a:t>Every Patient / Every Visit</a:t>
            </a:r>
            <a:endParaRPr lang="en-US" dirty="0"/>
          </a:p>
        </p:txBody>
      </p:sp>
    </p:spTree>
    <p:custDataLst>
      <p:tags r:id="rId1"/>
    </p:custDataLst>
    <p:extLst>
      <p:ext uri="{BB962C8B-B14F-4D97-AF65-F5344CB8AC3E}">
        <p14:creationId xmlns:p14="http://schemas.microsoft.com/office/powerpoint/2010/main" val="1647848109"/>
      </p:ext>
    </p:extLst>
  </p:cSld>
  <p:clrMapOvr>
    <a:masterClrMapping/>
  </p:clrMapOvr>
  <mc:AlternateContent xmlns:mc="http://schemas.openxmlformats.org/markup-compatibility/2006" xmlns:p14="http://schemas.microsoft.com/office/powerpoint/2010/main">
    <mc:Choice Requires="p14">
      <p:transition spd="med" p14:dur="700" advClick="0" advTm="80040">
        <p:fade/>
      </p:transition>
    </mc:Choice>
    <mc:Fallback xmlns="">
      <p:transition spd="med" advClick="0" advTm="800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10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175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175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17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BCFA304A-F004-42DE-904B-4820734824EA}"/>
              </a:ext>
            </a:extLst>
          </p:cNvPr>
          <p:cNvSpPr/>
          <p:nvPr/>
        </p:nvSpPr>
        <p:spPr>
          <a:xfrm>
            <a:off x="726142" y="558162"/>
            <a:ext cx="1021976" cy="8158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r>
              <a:rPr lang="en-US" sz="2400" b="1" dirty="0">
                <a:solidFill>
                  <a:prstClr val="white"/>
                </a:solidFill>
                <a:latin typeface="Calibri" panose="020F0502020204030204"/>
              </a:rPr>
              <a:t>ASK</a:t>
            </a:r>
            <a:endParaRPr lang="en-US" sz="750" b="1" dirty="0">
              <a:solidFill>
                <a:prstClr val="white"/>
              </a:solidFill>
              <a:latin typeface="Calibri" panose="020F0502020204030204"/>
            </a:endParaRPr>
          </a:p>
        </p:txBody>
      </p:sp>
      <p:sp>
        <p:nvSpPr>
          <p:cNvPr id="6" name="Content Placeholder 2">
            <a:extLst>
              <a:ext uri="{FF2B5EF4-FFF2-40B4-BE49-F238E27FC236}">
                <a16:creationId xmlns:a16="http://schemas.microsoft.com/office/drawing/2014/main" id="{553CDCE7-B273-4FB3-8105-96B17B705C18}"/>
              </a:ext>
            </a:extLst>
          </p:cNvPr>
          <p:cNvSpPr txBox="1">
            <a:spLocks/>
          </p:cNvSpPr>
          <p:nvPr/>
        </p:nvSpPr>
        <p:spPr>
          <a:xfrm>
            <a:off x="628649" y="1552334"/>
            <a:ext cx="5558963" cy="4498047"/>
          </a:xfrm>
          <a:prstGeom prst="rect">
            <a:avLst/>
          </a:prstGeom>
        </p:spPr>
        <p:txBody>
          <a:bodyPr vert="horz" lIns="45720" tIns="22860" rIns="45720" bIns="22860" rtlCol="0">
            <a:normAutofit/>
          </a:bodyPr>
          <a:lstStyle>
            <a:lvl1pPr marL="342900" indent="-342900" algn="l" defTabSz="1371600" rtl="0" eaLnBrk="1" latinLnBrk="0" hangingPunct="1">
              <a:lnSpc>
                <a:spcPct val="100000"/>
              </a:lnSpc>
              <a:spcBef>
                <a:spcPts val="900"/>
              </a:spcBef>
              <a:spcAft>
                <a:spcPts val="900"/>
              </a:spcAft>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100000"/>
              </a:lnSpc>
              <a:spcBef>
                <a:spcPts val="900"/>
              </a:spcBef>
              <a:spcAft>
                <a:spcPts val="900"/>
              </a:spcAft>
              <a:buClr>
                <a:srgbClr val="2AAAE2"/>
              </a:buClr>
              <a:buFont typeface="Wingdings" panose="05000000000000000000" pitchFamily="2" charset="2"/>
              <a:buChar char="§"/>
              <a:defRPr sz="3600" kern="1200">
                <a:solidFill>
                  <a:schemeClr val="tx1"/>
                </a:solidFill>
                <a:latin typeface="+mn-lt"/>
                <a:ea typeface="+mn-ea"/>
                <a:cs typeface="+mn-cs"/>
              </a:defRPr>
            </a:lvl2pPr>
            <a:lvl3pPr marL="1714500" indent="-342900" algn="l" defTabSz="1371600" rtl="0" eaLnBrk="1" latinLnBrk="0" hangingPunct="1">
              <a:lnSpc>
                <a:spcPct val="100000"/>
              </a:lnSpc>
              <a:spcBef>
                <a:spcPts val="900"/>
              </a:spcBef>
              <a:spcAft>
                <a:spcPts val="900"/>
              </a:spcAft>
              <a:buSzPct val="90000"/>
              <a:buFont typeface="Courier New" panose="02070309020205020404" pitchFamily="49" charset="0"/>
              <a:buChar char="o"/>
              <a:defRPr sz="3000" kern="1200">
                <a:solidFill>
                  <a:schemeClr val="tx1"/>
                </a:solidFill>
                <a:latin typeface="+mn-lt"/>
                <a:ea typeface="+mn-ea"/>
                <a:cs typeface="+mn-cs"/>
              </a:defRPr>
            </a:lvl3pPr>
            <a:lvl4pPr marL="2400300" indent="-342900" algn="l" defTabSz="1371600" rtl="0" eaLnBrk="1" latinLnBrk="0" hangingPunct="1">
              <a:lnSpc>
                <a:spcPct val="100000"/>
              </a:lnSpc>
              <a:spcBef>
                <a:spcPts val="900"/>
              </a:spcBef>
              <a:spcAft>
                <a:spcPts val="900"/>
              </a:spcAft>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100000"/>
              </a:lnSpc>
              <a:spcBef>
                <a:spcPts val="900"/>
              </a:spcBef>
              <a:spcAft>
                <a:spcPts val="900"/>
              </a:spcAft>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defTabSz="685835">
              <a:spcBef>
                <a:spcPts val="450"/>
              </a:spcBef>
              <a:spcAft>
                <a:spcPts val="450"/>
              </a:spcAft>
              <a:buNone/>
            </a:pPr>
            <a:r>
              <a:rPr lang="en-US" sz="1950" b="1" dirty="0">
                <a:solidFill>
                  <a:srgbClr val="3A3838"/>
                </a:solidFill>
                <a:latin typeface="Calibri Light" panose="020F0302020204030204"/>
              </a:rPr>
              <a:t>Ask about tobacco use using a nonjudgmental tone:</a:t>
            </a:r>
          </a:p>
          <a:p>
            <a:pPr marL="514376" lvl="1" indent="-171458" defTabSz="685835">
              <a:lnSpc>
                <a:spcPct val="110000"/>
              </a:lnSpc>
              <a:spcBef>
                <a:spcPts val="450"/>
              </a:spcBef>
              <a:spcAft>
                <a:spcPts val="450"/>
              </a:spcAft>
            </a:pPr>
            <a:r>
              <a:rPr lang="en-US" sz="2200" dirty="0">
                <a:latin typeface="+mj-lt"/>
              </a:rPr>
              <a:t>“Tobacco use can significantly impact [</a:t>
            </a:r>
            <a:r>
              <a:rPr lang="en-US" sz="2200" u="sng" dirty="0">
                <a:latin typeface="+mj-lt"/>
              </a:rPr>
              <a:t>insert specific mental health condition/recovery</a:t>
            </a:r>
            <a:r>
              <a:rPr lang="en-US" sz="2200" dirty="0">
                <a:latin typeface="+mj-lt"/>
              </a:rPr>
              <a:t>], so we ask all our patients about their experience using tobacco products.” </a:t>
            </a:r>
          </a:p>
        </p:txBody>
      </p:sp>
      <p:pic>
        <p:nvPicPr>
          <p:cNvPr id="12" name="Picture 11" descr="A picture containing text, person, indoor, computer&#10;&#10;Description automatically generated">
            <a:extLst>
              <a:ext uri="{FF2B5EF4-FFF2-40B4-BE49-F238E27FC236}">
                <a16:creationId xmlns:a16="http://schemas.microsoft.com/office/drawing/2014/main" id="{68C41615-1A31-4C62-9457-B19C620B6C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04598" y="1486351"/>
            <a:ext cx="2918537" cy="1942649"/>
          </a:xfrm>
          <a:prstGeom prst="flowChartConnector">
            <a:avLst/>
          </a:prstGeom>
        </p:spPr>
      </p:pic>
      <p:sp>
        <p:nvSpPr>
          <p:cNvPr id="7" name="Content Placeholder 2">
            <a:extLst>
              <a:ext uri="{FF2B5EF4-FFF2-40B4-BE49-F238E27FC236}">
                <a16:creationId xmlns:a16="http://schemas.microsoft.com/office/drawing/2014/main" id="{0309E255-5F30-48D7-89BC-EC8445F5A3FB}"/>
              </a:ext>
            </a:extLst>
          </p:cNvPr>
          <p:cNvSpPr txBox="1">
            <a:spLocks/>
          </p:cNvSpPr>
          <p:nvPr/>
        </p:nvSpPr>
        <p:spPr>
          <a:xfrm>
            <a:off x="586912" y="3899271"/>
            <a:ext cx="7722698" cy="3145282"/>
          </a:xfrm>
          <a:prstGeom prst="rect">
            <a:avLst/>
          </a:prstGeom>
        </p:spPr>
        <p:txBody>
          <a:bodyPr vert="horz" lIns="45720" tIns="22860" rIns="45720" bIns="22860" rtlCol="0">
            <a:noAutofit/>
          </a:bodyPr>
          <a:lstStyle>
            <a:lvl1pPr marL="342900" indent="-342900" algn="l" defTabSz="1371600" rtl="0" eaLnBrk="1" latinLnBrk="0" hangingPunct="1">
              <a:lnSpc>
                <a:spcPct val="100000"/>
              </a:lnSpc>
              <a:spcBef>
                <a:spcPts val="900"/>
              </a:spcBef>
              <a:spcAft>
                <a:spcPts val="900"/>
              </a:spcAft>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100000"/>
              </a:lnSpc>
              <a:spcBef>
                <a:spcPts val="900"/>
              </a:spcBef>
              <a:spcAft>
                <a:spcPts val="900"/>
              </a:spcAft>
              <a:buClr>
                <a:srgbClr val="2AAAE2"/>
              </a:buClr>
              <a:buFont typeface="Wingdings" panose="05000000000000000000" pitchFamily="2" charset="2"/>
              <a:buChar char="§"/>
              <a:defRPr sz="3600" kern="1200">
                <a:solidFill>
                  <a:schemeClr val="tx1"/>
                </a:solidFill>
                <a:latin typeface="+mn-lt"/>
                <a:ea typeface="+mn-ea"/>
                <a:cs typeface="+mn-cs"/>
              </a:defRPr>
            </a:lvl2pPr>
            <a:lvl3pPr marL="1714500" indent="-342900" algn="l" defTabSz="1371600" rtl="0" eaLnBrk="1" latinLnBrk="0" hangingPunct="1">
              <a:lnSpc>
                <a:spcPct val="100000"/>
              </a:lnSpc>
              <a:spcBef>
                <a:spcPts val="900"/>
              </a:spcBef>
              <a:spcAft>
                <a:spcPts val="900"/>
              </a:spcAft>
              <a:buSzPct val="90000"/>
              <a:buFont typeface="Courier New" panose="02070309020205020404" pitchFamily="49" charset="0"/>
              <a:buChar char="o"/>
              <a:defRPr sz="3000" kern="1200">
                <a:solidFill>
                  <a:schemeClr val="tx1"/>
                </a:solidFill>
                <a:latin typeface="+mn-lt"/>
                <a:ea typeface="+mn-ea"/>
                <a:cs typeface="+mn-cs"/>
              </a:defRPr>
            </a:lvl3pPr>
            <a:lvl4pPr marL="2400300" indent="-342900" algn="l" defTabSz="1371600" rtl="0" eaLnBrk="1" latinLnBrk="0" hangingPunct="1">
              <a:lnSpc>
                <a:spcPct val="100000"/>
              </a:lnSpc>
              <a:spcBef>
                <a:spcPts val="900"/>
              </a:spcBef>
              <a:spcAft>
                <a:spcPts val="900"/>
              </a:spcAft>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100000"/>
              </a:lnSpc>
              <a:spcBef>
                <a:spcPts val="900"/>
              </a:spcBef>
              <a:spcAft>
                <a:spcPts val="900"/>
              </a:spcAft>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14376" lvl="1" indent="-171458" defTabSz="685835">
              <a:lnSpc>
                <a:spcPct val="110000"/>
              </a:lnSpc>
              <a:spcBef>
                <a:spcPts val="225"/>
              </a:spcBef>
              <a:spcAft>
                <a:spcPts val="450"/>
              </a:spcAft>
            </a:pPr>
            <a:r>
              <a:rPr lang="en-US" sz="2200" dirty="0">
                <a:latin typeface="+mj-lt"/>
              </a:rPr>
              <a:t>“What tobacco products, including e-cigarettes/vapes like JUUL or puff bars, have you used in the last 30 days?”</a:t>
            </a:r>
          </a:p>
          <a:p>
            <a:pPr marL="514376" lvl="1" indent="-171458" defTabSz="685835">
              <a:lnSpc>
                <a:spcPct val="110000"/>
              </a:lnSpc>
              <a:spcBef>
                <a:spcPts val="225"/>
              </a:spcBef>
              <a:spcAft>
                <a:spcPts val="450"/>
              </a:spcAft>
            </a:pPr>
            <a:r>
              <a:rPr lang="en-US" sz="2200" dirty="0">
                <a:latin typeface="+mj-lt"/>
              </a:rPr>
              <a:t>“Do you smoke or use any type of tobacco or nicotine, such as e-cigarettes?” </a:t>
            </a:r>
          </a:p>
          <a:p>
            <a:pPr marL="514376" lvl="1" indent="-171458" defTabSz="685835">
              <a:lnSpc>
                <a:spcPct val="110000"/>
              </a:lnSpc>
              <a:spcBef>
                <a:spcPts val="225"/>
              </a:spcBef>
              <a:spcAft>
                <a:spcPts val="450"/>
              </a:spcAft>
            </a:pPr>
            <a:r>
              <a:rPr lang="en-US" sz="2200" dirty="0">
                <a:latin typeface="+mj-lt"/>
              </a:rPr>
              <a:t>“I wanted to touch base and see if there has been any change in your tobacco use since your last visit?”</a:t>
            </a:r>
          </a:p>
        </p:txBody>
      </p:sp>
      <p:sp>
        <p:nvSpPr>
          <p:cNvPr id="9" name="Title 1">
            <a:extLst>
              <a:ext uri="{FF2B5EF4-FFF2-40B4-BE49-F238E27FC236}">
                <a16:creationId xmlns:a16="http://schemas.microsoft.com/office/drawing/2014/main" id="{ED495E97-2654-99F0-D403-C9151E665309}"/>
              </a:ext>
            </a:extLst>
          </p:cNvPr>
          <p:cNvSpPr txBox="1">
            <a:spLocks/>
          </p:cNvSpPr>
          <p:nvPr/>
        </p:nvSpPr>
        <p:spPr>
          <a:xfrm>
            <a:off x="1869994" y="468987"/>
            <a:ext cx="6767232"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solidFill>
                  <a:schemeClr val="accent1">
                    <a:lumMod val="75000"/>
                  </a:schemeClr>
                </a:solidFill>
                <a:latin typeface="+mn-lt"/>
              </a:rPr>
              <a:t>Every Patient / Every Visit</a:t>
            </a:r>
            <a:endParaRPr lang="en-US" dirty="0"/>
          </a:p>
        </p:txBody>
      </p:sp>
    </p:spTree>
    <p:custDataLst>
      <p:tags r:id="rId1"/>
    </p:custDataLst>
    <p:extLst>
      <p:ext uri="{BB962C8B-B14F-4D97-AF65-F5344CB8AC3E}">
        <p14:creationId xmlns:p14="http://schemas.microsoft.com/office/powerpoint/2010/main" val="4012315077"/>
      </p:ext>
    </p:extLst>
  </p:cSld>
  <p:clrMapOvr>
    <a:masterClrMapping/>
  </p:clrMapOvr>
  <mc:AlternateContent xmlns:mc="http://schemas.openxmlformats.org/markup-compatibility/2006" xmlns:p14="http://schemas.microsoft.com/office/powerpoint/2010/main">
    <mc:Choice Requires="p14">
      <p:transition spd="med" p14:dur="700" advClick="0" advTm="34170">
        <p:fade/>
      </p:transition>
    </mc:Choice>
    <mc:Fallback xmlns="">
      <p:transition spd="med" advClick="0" advTm="341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25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1000"/>
                                        <p:tgtEl>
                                          <p:spTgt spid="7">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D0764B5-8289-4BF5-852B-51FDBD486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250"/>
            <a:ext cx="9144000" cy="6096000"/>
          </a:xfrm>
          <a:prstGeom prst="rect">
            <a:avLst/>
          </a:prstGeom>
        </p:spPr>
      </p:pic>
      <p:sp>
        <p:nvSpPr>
          <p:cNvPr id="5" name="TextBox 4">
            <a:extLst>
              <a:ext uri="{FF2B5EF4-FFF2-40B4-BE49-F238E27FC236}">
                <a16:creationId xmlns:a16="http://schemas.microsoft.com/office/drawing/2014/main" id="{57A86385-B8D9-4E48-BCC7-340B278463BC}"/>
              </a:ext>
            </a:extLst>
          </p:cNvPr>
          <p:cNvSpPr txBox="1"/>
          <p:nvPr/>
        </p:nvSpPr>
        <p:spPr>
          <a:xfrm>
            <a:off x="337038" y="2057991"/>
            <a:ext cx="5654689" cy="1049518"/>
          </a:xfrm>
          <a:prstGeom prst="rect">
            <a:avLst/>
          </a:prstGeom>
          <a:noFill/>
        </p:spPr>
        <p:txBody>
          <a:bodyPr wrap="square" rtlCol="0">
            <a:spAutoFit/>
          </a:bodyPr>
          <a:lstStyle/>
          <a:p>
            <a:pPr marL="171458" indent="-171458" defTabSz="457223">
              <a:lnSpc>
                <a:spcPct val="110000"/>
              </a:lnSpc>
              <a:spcBef>
                <a:spcPts val="600"/>
              </a:spcBef>
              <a:spcAft>
                <a:spcPts val="600"/>
              </a:spcAft>
              <a:buFont typeface="Arial" panose="020B0604020202020204" pitchFamily="34" charset="0"/>
              <a:buChar char="•"/>
            </a:pPr>
            <a:r>
              <a:rPr lang="en-US" sz="2400" b="1" dirty="0">
                <a:solidFill>
                  <a:prstClr val="white"/>
                </a:solidFill>
                <a:latin typeface="Ink Free" panose="03080402000500000000" pitchFamily="66" charset="0"/>
                <a:cs typeface="Cavolini" panose="03000502040302020204" pitchFamily="66" charset="0"/>
              </a:rPr>
              <a:t>Use a non-judgmental tone of voice</a:t>
            </a:r>
          </a:p>
          <a:p>
            <a:pPr marL="171458" indent="-171458" defTabSz="457223">
              <a:lnSpc>
                <a:spcPct val="110000"/>
              </a:lnSpc>
              <a:spcBef>
                <a:spcPts val="600"/>
              </a:spcBef>
              <a:spcAft>
                <a:spcPts val="600"/>
              </a:spcAft>
              <a:buFont typeface="Arial" panose="020B0604020202020204" pitchFamily="34" charset="0"/>
              <a:buChar char="•"/>
            </a:pPr>
            <a:r>
              <a:rPr lang="en-US" sz="2400" b="1" dirty="0">
                <a:solidFill>
                  <a:prstClr val="white"/>
                </a:solidFill>
                <a:latin typeface="Ink Free" panose="03080402000500000000" pitchFamily="66" charset="0"/>
                <a:cs typeface="Cavolini" panose="03000502040302020204" pitchFamily="66" charset="0"/>
              </a:rPr>
              <a:t>Convey sensitivity, concern, and respect</a:t>
            </a:r>
          </a:p>
        </p:txBody>
      </p:sp>
      <p:sp>
        <p:nvSpPr>
          <p:cNvPr id="17" name="TextBox 16">
            <a:extLst>
              <a:ext uri="{FF2B5EF4-FFF2-40B4-BE49-F238E27FC236}">
                <a16:creationId xmlns:a16="http://schemas.microsoft.com/office/drawing/2014/main" id="{345DA2F1-9496-4F8B-BA9F-DC3688F8CE44}"/>
              </a:ext>
            </a:extLst>
          </p:cNvPr>
          <p:cNvSpPr txBox="1"/>
          <p:nvPr/>
        </p:nvSpPr>
        <p:spPr>
          <a:xfrm>
            <a:off x="26183" y="1273899"/>
            <a:ext cx="6612203" cy="600164"/>
          </a:xfrm>
          <a:prstGeom prst="rect">
            <a:avLst/>
          </a:prstGeom>
          <a:noFill/>
        </p:spPr>
        <p:txBody>
          <a:bodyPr wrap="square" rtlCol="0">
            <a:spAutoFit/>
          </a:bodyPr>
          <a:lstStyle/>
          <a:p>
            <a:pPr defTabSz="457223">
              <a:spcBef>
                <a:spcPts val="300"/>
              </a:spcBef>
              <a:spcAft>
                <a:spcPts val="300"/>
              </a:spcAft>
            </a:pPr>
            <a:r>
              <a:rPr lang="en-US" sz="3300" b="1" dirty="0">
                <a:solidFill>
                  <a:prstClr val="white"/>
                </a:solidFill>
                <a:latin typeface="Ink Free" panose="03080402000500000000" pitchFamily="66" charset="0"/>
                <a:cs typeface="Cavolini" panose="03000502040302020204" pitchFamily="66" charset="0"/>
              </a:rPr>
              <a:t>Tips for </a:t>
            </a:r>
            <a:r>
              <a:rPr lang="en-US" sz="3300" b="1" dirty="0">
                <a:solidFill>
                  <a:srgbClr val="2AAAE2"/>
                </a:solidFill>
                <a:latin typeface="Ink Free" panose="03080402000500000000" pitchFamily="66" charset="0"/>
                <a:cs typeface="Cavolini" panose="03000502040302020204" pitchFamily="66" charset="0"/>
              </a:rPr>
              <a:t>Asking</a:t>
            </a:r>
            <a:r>
              <a:rPr lang="en-US" sz="3300" b="1" dirty="0">
                <a:solidFill>
                  <a:prstClr val="white"/>
                </a:solidFill>
                <a:latin typeface="Ink Free" panose="03080402000500000000" pitchFamily="66" charset="0"/>
                <a:cs typeface="Cavolini" panose="03000502040302020204" pitchFamily="66" charset="0"/>
              </a:rPr>
              <a:t> About Tobacco Use</a:t>
            </a:r>
          </a:p>
        </p:txBody>
      </p:sp>
      <p:sp>
        <p:nvSpPr>
          <p:cNvPr id="19" name="TextBox 18">
            <a:extLst>
              <a:ext uri="{FF2B5EF4-FFF2-40B4-BE49-F238E27FC236}">
                <a16:creationId xmlns:a16="http://schemas.microsoft.com/office/drawing/2014/main" id="{2C569EFD-9488-4ABD-AB9F-A9A8060F0AA2}"/>
              </a:ext>
            </a:extLst>
          </p:cNvPr>
          <p:cNvSpPr txBox="1"/>
          <p:nvPr/>
        </p:nvSpPr>
        <p:spPr>
          <a:xfrm>
            <a:off x="337037" y="3174664"/>
            <a:ext cx="3019773" cy="2289858"/>
          </a:xfrm>
          <a:prstGeom prst="rect">
            <a:avLst/>
          </a:prstGeom>
          <a:noFill/>
        </p:spPr>
        <p:txBody>
          <a:bodyPr wrap="square" rtlCol="0">
            <a:spAutoFit/>
          </a:bodyPr>
          <a:lstStyle/>
          <a:p>
            <a:pPr marL="171458" indent="-171458" defTabSz="457223">
              <a:lnSpc>
                <a:spcPct val="120000"/>
              </a:lnSpc>
              <a:spcBef>
                <a:spcPts val="600"/>
              </a:spcBef>
              <a:spcAft>
                <a:spcPts val="600"/>
              </a:spcAft>
              <a:buFont typeface="Arial" panose="020B0604020202020204" pitchFamily="34" charset="0"/>
              <a:buChar char="•"/>
            </a:pPr>
            <a:r>
              <a:rPr lang="en-US" sz="2400" b="1" dirty="0">
                <a:solidFill>
                  <a:prstClr val="white"/>
                </a:solidFill>
                <a:latin typeface="Ink Free" panose="03080402000500000000" pitchFamily="66" charset="0"/>
                <a:cs typeface="Cavolini" panose="03000502040302020204" pitchFamily="66" charset="0"/>
              </a:rPr>
              <a:t>Ask about ALL tobacco products – may need to specify the </a:t>
            </a:r>
            <a:r>
              <a:rPr lang="en-US" sz="2400" b="1" u="sng" dirty="0">
                <a:solidFill>
                  <a:prstClr val="white"/>
                </a:solidFill>
                <a:latin typeface="Ink Free" panose="03080402000500000000" pitchFamily="66" charset="0"/>
                <a:cs typeface="Cavolini" panose="03000502040302020204" pitchFamily="66" charset="0"/>
              </a:rPr>
              <a:t>specific brand name</a:t>
            </a:r>
            <a:r>
              <a:rPr lang="en-US" sz="2400" b="1" dirty="0">
                <a:solidFill>
                  <a:prstClr val="white"/>
                </a:solidFill>
                <a:latin typeface="Ink Free" panose="03080402000500000000" pitchFamily="66" charset="0"/>
                <a:cs typeface="Cavolini" panose="03000502040302020204" pitchFamily="66" charset="0"/>
              </a:rPr>
              <a:t> of the product</a:t>
            </a:r>
            <a:endParaRPr lang="en-US" sz="2100" b="1" dirty="0">
              <a:solidFill>
                <a:prstClr val="white"/>
              </a:solidFill>
              <a:latin typeface="Ink Free" panose="03080402000500000000" pitchFamily="66" charset="0"/>
              <a:cs typeface="Cavolini" panose="03000502040302020204" pitchFamily="66" charset="0"/>
            </a:endParaRPr>
          </a:p>
        </p:txBody>
      </p:sp>
    </p:spTree>
    <p:custDataLst>
      <p:tags r:id="rId1"/>
    </p:custDataLst>
    <p:extLst>
      <p:ext uri="{BB962C8B-B14F-4D97-AF65-F5344CB8AC3E}">
        <p14:creationId xmlns:p14="http://schemas.microsoft.com/office/powerpoint/2010/main" val="1488233926"/>
      </p:ext>
    </p:extLst>
  </p:cSld>
  <p:clrMapOvr>
    <a:masterClrMapping/>
  </p:clrMapOvr>
  <mc:AlternateContent xmlns:mc="http://schemas.openxmlformats.org/markup-compatibility/2006" xmlns:p14="http://schemas.microsoft.com/office/powerpoint/2010/main">
    <mc:Choice Requires="p14">
      <p:transition spd="med" p14:dur="700" advClick="0" advTm="21190">
        <p:fade/>
      </p:transition>
    </mc:Choice>
    <mc:Fallback xmlns="">
      <p:transition spd="med" advClick="0" advTm="2119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15162C-D75D-4A76-B26F-AA1E1AA32B10}"/>
              </a:ext>
            </a:extLst>
          </p:cNvPr>
          <p:cNvSpPr>
            <a:spLocks noGrp="1"/>
          </p:cNvSpPr>
          <p:nvPr>
            <p:ph idx="1"/>
          </p:nvPr>
        </p:nvSpPr>
        <p:spPr>
          <a:xfrm>
            <a:off x="628650" y="2226469"/>
            <a:ext cx="5448108" cy="3693068"/>
          </a:xfrm>
        </p:spPr>
        <p:txBody>
          <a:bodyPr>
            <a:normAutofit lnSpcReduction="10000"/>
          </a:bodyPr>
          <a:lstStyle/>
          <a:p>
            <a:pPr marL="0" indent="0">
              <a:buNone/>
            </a:pPr>
            <a:r>
              <a:rPr lang="en-US" b="1" dirty="0"/>
              <a:t>Advise</a:t>
            </a:r>
            <a:r>
              <a:rPr lang="en-US" dirty="0"/>
              <a:t> all patients who use tobacco products (including e-cigarette products) to quit</a:t>
            </a:r>
          </a:p>
          <a:p>
            <a:pPr marL="0" indent="0">
              <a:buNone/>
            </a:pPr>
            <a:r>
              <a:rPr lang="en-US" b="1" dirty="0"/>
              <a:t>Provide clear and personalized suggestions to quit such as:</a:t>
            </a:r>
          </a:p>
          <a:p>
            <a:pPr lvl="1">
              <a:lnSpc>
                <a:spcPct val="110000"/>
              </a:lnSpc>
            </a:pPr>
            <a:r>
              <a:rPr lang="en-US" sz="2100" dirty="0"/>
              <a:t>“Quitting smoking is an important part of your overall recovery.  Quitting while you’re in treatment for SUD can help make the recurrence of symptoms less likely.” </a:t>
            </a:r>
          </a:p>
        </p:txBody>
      </p:sp>
      <p:sp>
        <p:nvSpPr>
          <p:cNvPr id="5" name="Hexagon 4">
            <a:extLst>
              <a:ext uri="{FF2B5EF4-FFF2-40B4-BE49-F238E27FC236}">
                <a16:creationId xmlns:a16="http://schemas.microsoft.com/office/drawing/2014/main" id="{64FB68CD-F28E-48F9-BE7D-2D77C9F82520}"/>
              </a:ext>
            </a:extLst>
          </p:cNvPr>
          <p:cNvSpPr/>
          <p:nvPr/>
        </p:nvSpPr>
        <p:spPr>
          <a:xfrm>
            <a:off x="550573" y="1131095"/>
            <a:ext cx="1158653" cy="90499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23"/>
            <a:r>
              <a:rPr lang="en-US" sz="2100" b="1" dirty="0">
                <a:solidFill>
                  <a:prstClr val="white"/>
                </a:solidFill>
                <a:latin typeface="Calibri" panose="020F0502020204030204"/>
              </a:rPr>
              <a:t>ADVISE</a:t>
            </a:r>
          </a:p>
        </p:txBody>
      </p:sp>
      <p:pic>
        <p:nvPicPr>
          <p:cNvPr id="14" name="Picture 13">
            <a:extLst>
              <a:ext uri="{FF2B5EF4-FFF2-40B4-BE49-F238E27FC236}">
                <a16:creationId xmlns:a16="http://schemas.microsoft.com/office/drawing/2014/main" id="{76983940-F045-41AE-A970-5C9736ABA07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366" t="187" b="-1"/>
          <a:stretch/>
        </p:blipFill>
        <p:spPr>
          <a:xfrm>
            <a:off x="6152958" y="3055588"/>
            <a:ext cx="2991043" cy="1774544"/>
          </a:xfrm>
          <a:prstGeom prst="rect">
            <a:avLst/>
          </a:prstGeom>
        </p:spPr>
      </p:pic>
      <p:sp>
        <p:nvSpPr>
          <p:cNvPr id="4" name="Title 1">
            <a:extLst>
              <a:ext uri="{FF2B5EF4-FFF2-40B4-BE49-F238E27FC236}">
                <a16:creationId xmlns:a16="http://schemas.microsoft.com/office/drawing/2014/main" id="{9E2ACCD6-73E1-A07C-16A5-47F2B464D5C2}"/>
              </a:ext>
            </a:extLst>
          </p:cNvPr>
          <p:cNvSpPr txBox="1">
            <a:spLocks/>
          </p:cNvSpPr>
          <p:nvPr/>
        </p:nvSpPr>
        <p:spPr>
          <a:xfrm>
            <a:off x="1818954" y="1099170"/>
            <a:ext cx="6714685"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solidFill>
                  <a:schemeClr val="accent1">
                    <a:lumMod val="75000"/>
                  </a:schemeClr>
                </a:solidFill>
                <a:latin typeface="+mn-lt"/>
              </a:rPr>
              <a:t>All Patients Who Use Tobacco to Quit</a:t>
            </a:r>
            <a:endParaRPr lang="en-US" dirty="0"/>
          </a:p>
        </p:txBody>
      </p:sp>
    </p:spTree>
    <p:custDataLst>
      <p:tags r:id="rId1"/>
    </p:custDataLst>
    <p:extLst>
      <p:ext uri="{BB962C8B-B14F-4D97-AF65-F5344CB8AC3E}">
        <p14:creationId xmlns:p14="http://schemas.microsoft.com/office/powerpoint/2010/main" val="1696256252"/>
      </p:ext>
    </p:extLst>
  </p:cSld>
  <p:clrMapOvr>
    <a:masterClrMapping/>
  </p:clrMapOvr>
  <mc:AlternateContent xmlns:mc="http://schemas.openxmlformats.org/markup-compatibility/2006" xmlns:p14="http://schemas.microsoft.com/office/powerpoint/2010/main">
    <mc:Choice Requires="p14">
      <p:transition spd="med" p14:dur="700" advClick="0" advTm="48260">
        <p:fade/>
      </p:transition>
    </mc:Choice>
    <mc:Fallback xmlns="">
      <p:transition spd="med" advClick="0" advTm="482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250"/>
                                        <p:tgtEl>
                                          <p:spTgt spid="3">
                                            <p:txEl>
                                              <p:pRg st="2" end="2"/>
                                            </p:txEl>
                                          </p:spTgt>
                                        </p:tgtEl>
                                      </p:cBhvr>
                                    </p:animEffec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B14A-5144-1660-7801-CBCA4DD3ED4D}"/>
              </a:ext>
            </a:extLst>
          </p:cNvPr>
          <p:cNvSpPr>
            <a:spLocks noGrp="1"/>
          </p:cNvSpPr>
          <p:nvPr>
            <p:ph type="title"/>
          </p:nvPr>
        </p:nvSpPr>
        <p:spPr/>
        <p:txBody>
          <a:bodyPr/>
          <a:lstStyle/>
          <a:p>
            <a:r>
              <a:rPr lang="en-US" dirty="0">
                <a:solidFill>
                  <a:schemeClr val="accent1">
                    <a:lumMod val="75000"/>
                  </a:schemeClr>
                </a:solidFill>
                <a:latin typeface="+mn-lt"/>
              </a:rPr>
              <a:t>A quick note…</a:t>
            </a:r>
            <a:endParaRPr lang="en-US" dirty="0"/>
          </a:p>
        </p:txBody>
      </p:sp>
      <p:sp>
        <p:nvSpPr>
          <p:cNvPr id="3" name="Content Placeholder 2">
            <a:extLst>
              <a:ext uri="{FF2B5EF4-FFF2-40B4-BE49-F238E27FC236}">
                <a16:creationId xmlns:a16="http://schemas.microsoft.com/office/drawing/2014/main" id="{FCBFDDF1-D5AB-AF9B-3927-242AD83BE38E}"/>
              </a:ext>
            </a:extLst>
          </p:cNvPr>
          <p:cNvSpPr>
            <a:spLocks noGrp="1"/>
          </p:cNvSpPr>
          <p:nvPr>
            <p:ph idx="1"/>
          </p:nvPr>
        </p:nvSpPr>
        <p:spPr/>
        <p:txBody>
          <a:bodyPr/>
          <a:lstStyle/>
          <a:p>
            <a:pPr algn="l"/>
            <a:endParaRPr lang="en-US" sz="2400" b="0" i="0" u="none" strike="noStrike" baseline="0" dirty="0">
              <a:solidFill>
                <a:srgbClr val="000000"/>
              </a:solidFill>
              <a:latin typeface="Calibri" panose="020F0502020204030204" pitchFamily="34" charset="0"/>
            </a:endParaRPr>
          </a:p>
          <a:p>
            <a:pPr marR="0" algn="l"/>
            <a:r>
              <a:rPr lang="en-US" sz="2400" b="1" i="0" u="none" strike="noStrike" baseline="0" dirty="0">
                <a:latin typeface="Calibri" panose="020F0502020204030204" pitchFamily="34" charset="0"/>
              </a:rPr>
              <a:t>Commercial tobacco use/tobacco use: </a:t>
            </a:r>
            <a:r>
              <a:rPr lang="en-US" sz="2400" b="0" i="0" u="none" strike="noStrike" baseline="0" dirty="0">
                <a:latin typeface="Calibri" panose="020F0502020204030204" pitchFamily="34" charset="0"/>
              </a:rPr>
              <a:t>The use of commercial tobacco and nicotine products (including electronic nicotine devices, otherwise known as ENDs).*</a:t>
            </a:r>
          </a:p>
          <a:p>
            <a:pPr marR="0" algn="l"/>
            <a:r>
              <a:rPr lang="en-US" sz="2400" b="1" i="0" u="none" strike="noStrike" baseline="0" dirty="0">
                <a:latin typeface="Calibri" panose="020F0502020204030204" pitchFamily="34" charset="0"/>
              </a:rPr>
              <a:t>*All references to smoking and tobacco use are referring to commercial tobacco and not the sacred and traditional use of tobacco by some American Indian and Alaskan Native communities.</a:t>
            </a:r>
            <a:endParaRPr lang="en-US" sz="2400" b="0" i="0" u="none" strike="noStrike" baseline="0" dirty="0">
              <a:latin typeface="Calibri" panose="020F0502020204030204" pitchFamily="34" charset="0"/>
            </a:endParaRPr>
          </a:p>
          <a:p>
            <a:endParaRPr lang="en-US" dirty="0"/>
          </a:p>
        </p:txBody>
      </p:sp>
    </p:spTree>
    <p:extLst>
      <p:ext uri="{BB962C8B-B14F-4D97-AF65-F5344CB8AC3E}">
        <p14:creationId xmlns:p14="http://schemas.microsoft.com/office/powerpoint/2010/main" val="3752757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15162C-D75D-4A76-B26F-AA1E1AA32B10}"/>
              </a:ext>
            </a:extLst>
          </p:cNvPr>
          <p:cNvSpPr>
            <a:spLocks noGrp="1"/>
          </p:cNvSpPr>
          <p:nvPr>
            <p:ph idx="1"/>
          </p:nvPr>
        </p:nvSpPr>
        <p:spPr>
          <a:xfrm>
            <a:off x="3015762" y="1714516"/>
            <a:ext cx="5951032" cy="4012390"/>
          </a:xfrm>
        </p:spPr>
        <p:txBody>
          <a:bodyPr>
            <a:noAutofit/>
          </a:bodyPr>
          <a:lstStyle/>
          <a:p>
            <a:pPr lvl="1">
              <a:lnSpc>
                <a:spcPct val="110000"/>
              </a:lnSpc>
            </a:pPr>
            <a:r>
              <a:rPr lang="en-US" dirty="0"/>
              <a:t>“There’s still a lot we don’t know about vaping, but we do know that vapes contain some of the same cancer-causing chemicals (e.g. formaldehyde) that cigarettes have in them.  People who use proven methods to quit like medications (e.g. NRT) combined with counseling, can nearly triple their odds of quitting successfully!”</a:t>
            </a:r>
          </a:p>
          <a:p>
            <a:pPr lvl="1">
              <a:lnSpc>
                <a:spcPct val="110000"/>
              </a:lnSpc>
            </a:pPr>
            <a:r>
              <a:rPr lang="en-US" dirty="0"/>
              <a:t>“Quitting smoking is one of the most important things you can do to improve your health.”</a:t>
            </a:r>
          </a:p>
        </p:txBody>
      </p:sp>
      <p:pic>
        <p:nvPicPr>
          <p:cNvPr id="7" name="Picture 6">
            <a:extLst>
              <a:ext uri="{FF2B5EF4-FFF2-40B4-BE49-F238E27FC236}">
                <a16:creationId xmlns:a16="http://schemas.microsoft.com/office/drawing/2014/main" id="{B44EDC4A-E148-4AF1-BC2E-43FECB8CED4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977" t="5324"/>
          <a:stretch/>
        </p:blipFill>
        <p:spPr>
          <a:xfrm>
            <a:off x="177207" y="2387111"/>
            <a:ext cx="3064036" cy="2222115"/>
          </a:xfrm>
          <a:prstGeom prst="rect">
            <a:avLst/>
          </a:prstGeom>
        </p:spPr>
      </p:pic>
      <p:sp>
        <p:nvSpPr>
          <p:cNvPr id="6" name="Hexagon 5">
            <a:extLst>
              <a:ext uri="{FF2B5EF4-FFF2-40B4-BE49-F238E27FC236}">
                <a16:creationId xmlns:a16="http://schemas.microsoft.com/office/drawing/2014/main" id="{F96D5E13-9628-4FF2-A347-4C25B7642E2B}"/>
              </a:ext>
            </a:extLst>
          </p:cNvPr>
          <p:cNvSpPr/>
          <p:nvPr/>
        </p:nvSpPr>
        <p:spPr>
          <a:xfrm>
            <a:off x="550572" y="720344"/>
            <a:ext cx="1158653" cy="90499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23"/>
            <a:r>
              <a:rPr lang="en-US" sz="2100" b="1" dirty="0">
                <a:solidFill>
                  <a:prstClr val="white"/>
                </a:solidFill>
                <a:latin typeface="Calibri" panose="020F0502020204030204"/>
              </a:rPr>
              <a:t>ADVISE</a:t>
            </a:r>
          </a:p>
        </p:txBody>
      </p:sp>
      <p:sp>
        <p:nvSpPr>
          <p:cNvPr id="4" name="Title 1">
            <a:extLst>
              <a:ext uri="{FF2B5EF4-FFF2-40B4-BE49-F238E27FC236}">
                <a16:creationId xmlns:a16="http://schemas.microsoft.com/office/drawing/2014/main" id="{EE4C6308-8368-3AF6-4A9A-BD00AF7BD061}"/>
              </a:ext>
            </a:extLst>
          </p:cNvPr>
          <p:cNvSpPr txBox="1">
            <a:spLocks/>
          </p:cNvSpPr>
          <p:nvPr/>
        </p:nvSpPr>
        <p:spPr>
          <a:xfrm>
            <a:off x="1709225" y="675756"/>
            <a:ext cx="6714685"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solidFill>
                  <a:schemeClr val="accent1">
                    <a:lumMod val="75000"/>
                  </a:schemeClr>
                </a:solidFill>
                <a:latin typeface="+mn-lt"/>
              </a:rPr>
              <a:t>All Patients Who Use Tobacco to Quit</a:t>
            </a:r>
            <a:endParaRPr lang="en-US" dirty="0"/>
          </a:p>
        </p:txBody>
      </p:sp>
    </p:spTree>
    <p:custDataLst>
      <p:tags r:id="rId1"/>
    </p:custDataLst>
    <p:extLst>
      <p:ext uri="{BB962C8B-B14F-4D97-AF65-F5344CB8AC3E}">
        <p14:creationId xmlns:p14="http://schemas.microsoft.com/office/powerpoint/2010/main" val="39556312"/>
      </p:ext>
    </p:extLst>
  </p:cSld>
  <p:clrMapOvr>
    <a:masterClrMapping/>
  </p:clrMapOvr>
  <mc:AlternateContent xmlns:mc="http://schemas.openxmlformats.org/markup-compatibility/2006" xmlns:p14="http://schemas.microsoft.com/office/powerpoint/2010/main">
    <mc:Choice Requires="p14">
      <p:transition spd="med" p14:dur="700" advClick="0" advTm="19050">
        <p:fade/>
      </p:transition>
    </mc:Choice>
    <mc:Fallback xmlns="">
      <p:transition spd="med" advClick="0" advTm="19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CB7806-7ADE-445E-A852-E27FDC39CD71}"/>
              </a:ext>
            </a:extLst>
          </p:cNvPr>
          <p:cNvPicPr>
            <a:picLocks noChangeAspect="1"/>
          </p:cNvPicPr>
          <p:nvPr/>
        </p:nvPicPr>
        <p:blipFill rotWithShape="1">
          <a:blip r:embed="rId4">
            <a:extLst>
              <a:ext uri="{28A0092B-C50C-407E-A947-70E740481C1C}">
                <a14:useLocalDpi xmlns:a14="http://schemas.microsoft.com/office/drawing/2010/main" val="0"/>
              </a:ext>
            </a:extLst>
          </a:blip>
          <a:srcRect l="14465"/>
          <a:stretch/>
        </p:blipFill>
        <p:spPr>
          <a:xfrm>
            <a:off x="-124179" y="843121"/>
            <a:ext cx="6437288" cy="5157629"/>
          </a:xfrm>
          <a:prstGeom prst="rect">
            <a:avLst/>
          </a:prstGeom>
        </p:spPr>
      </p:pic>
      <p:pic>
        <p:nvPicPr>
          <p:cNvPr id="12" name="Picture 11">
            <a:extLst>
              <a:ext uri="{FF2B5EF4-FFF2-40B4-BE49-F238E27FC236}">
                <a16:creationId xmlns:a16="http://schemas.microsoft.com/office/drawing/2014/main" id="{234E44B5-A1C8-4986-B90E-758A19AEC3B0}"/>
              </a:ext>
            </a:extLst>
          </p:cNvPr>
          <p:cNvPicPr>
            <a:picLocks noChangeAspect="1"/>
          </p:cNvPicPr>
          <p:nvPr/>
        </p:nvPicPr>
        <p:blipFill rotWithShape="1">
          <a:blip r:embed="rId4">
            <a:extLst>
              <a:ext uri="{28A0092B-C50C-407E-A947-70E740481C1C}">
                <a14:useLocalDpi xmlns:a14="http://schemas.microsoft.com/office/drawing/2010/main" val="0"/>
              </a:ext>
            </a:extLst>
          </a:blip>
          <a:srcRect l="72050" t="54"/>
          <a:stretch/>
        </p:blipFill>
        <p:spPr>
          <a:xfrm>
            <a:off x="4701340" y="857251"/>
            <a:ext cx="4740442" cy="5157629"/>
          </a:xfrm>
          <a:prstGeom prst="rect">
            <a:avLst/>
          </a:prstGeom>
        </p:spPr>
      </p:pic>
      <p:sp>
        <p:nvSpPr>
          <p:cNvPr id="6" name="TextBox 5">
            <a:extLst>
              <a:ext uri="{FF2B5EF4-FFF2-40B4-BE49-F238E27FC236}">
                <a16:creationId xmlns:a16="http://schemas.microsoft.com/office/drawing/2014/main" id="{1045631F-175A-4886-91C1-7F52CBBDBAED}"/>
              </a:ext>
            </a:extLst>
          </p:cNvPr>
          <p:cNvSpPr txBox="1"/>
          <p:nvPr/>
        </p:nvSpPr>
        <p:spPr>
          <a:xfrm>
            <a:off x="3564357" y="2034959"/>
            <a:ext cx="5579644" cy="2593018"/>
          </a:xfrm>
          <a:prstGeom prst="rect">
            <a:avLst/>
          </a:prstGeom>
          <a:noFill/>
        </p:spPr>
        <p:txBody>
          <a:bodyPr wrap="square" rtlCol="0">
            <a:spAutoFit/>
          </a:bodyPr>
          <a:lstStyle/>
          <a:p>
            <a:pPr marL="171458" indent="-171458" defTabSz="457223">
              <a:lnSpc>
                <a:spcPct val="110000"/>
              </a:lnSpc>
              <a:spcBef>
                <a:spcPts val="900"/>
              </a:spcBef>
              <a:spcAft>
                <a:spcPts val="1350"/>
              </a:spcAft>
              <a:buFont typeface="Arial" panose="020B0604020202020204" pitchFamily="34" charset="0"/>
              <a:buChar char="•"/>
            </a:pPr>
            <a:r>
              <a:rPr lang="en-US" sz="2400" b="1" dirty="0">
                <a:solidFill>
                  <a:srgbClr val="3A3838"/>
                </a:solidFill>
                <a:latin typeface="Ink Free" panose="03080402000500000000" pitchFamily="66" charset="0"/>
                <a:cs typeface="Cavolini" panose="03000502040302020204" pitchFamily="66" charset="0"/>
              </a:rPr>
              <a:t>Use a non-judgmental tone of voice</a:t>
            </a:r>
          </a:p>
          <a:p>
            <a:pPr marL="171458" indent="-171458" defTabSz="457223">
              <a:lnSpc>
                <a:spcPct val="110000"/>
              </a:lnSpc>
              <a:spcBef>
                <a:spcPts val="900"/>
              </a:spcBef>
              <a:spcAft>
                <a:spcPts val="1350"/>
              </a:spcAft>
              <a:buFont typeface="Arial" panose="020B0604020202020204" pitchFamily="34" charset="0"/>
              <a:buChar char="•"/>
            </a:pPr>
            <a:r>
              <a:rPr lang="en-US" sz="2400" b="1" dirty="0">
                <a:solidFill>
                  <a:srgbClr val="3A3838"/>
                </a:solidFill>
                <a:latin typeface="Ink Free" panose="03080402000500000000" pitchFamily="66" charset="0"/>
                <a:cs typeface="Cavolini" panose="03000502040302020204" pitchFamily="66" charset="0"/>
              </a:rPr>
              <a:t>Advice to quit should be clear and strong</a:t>
            </a:r>
          </a:p>
          <a:p>
            <a:pPr marL="171458" indent="-171458" defTabSz="457223">
              <a:lnSpc>
                <a:spcPct val="110000"/>
              </a:lnSpc>
              <a:spcBef>
                <a:spcPts val="900"/>
              </a:spcBef>
              <a:spcAft>
                <a:spcPts val="1350"/>
              </a:spcAft>
              <a:buFont typeface="Arial" panose="020B0604020202020204" pitchFamily="34" charset="0"/>
              <a:buChar char="•"/>
            </a:pPr>
            <a:r>
              <a:rPr lang="en-US" sz="2400" b="1" dirty="0">
                <a:solidFill>
                  <a:srgbClr val="3A3838"/>
                </a:solidFill>
                <a:latin typeface="Ink Free" panose="03080402000500000000" pitchFamily="66" charset="0"/>
                <a:cs typeface="Cavolini" panose="03000502040302020204" pitchFamily="66" charset="0"/>
              </a:rPr>
              <a:t>Personalize the message to quit</a:t>
            </a:r>
          </a:p>
          <a:p>
            <a:pPr marL="171458" indent="-171458" defTabSz="457223">
              <a:lnSpc>
                <a:spcPct val="110000"/>
              </a:lnSpc>
              <a:spcBef>
                <a:spcPts val="900"/>
              </a:spcBef>
              <a:spcAft>
                <a:spcPts val="1350"/>
              </a:spcAft>
              <a:buFont typeface="Arial" panose="020B0604020202020204" pitchFamily="34" charset="0"/>
              <a:buChar char="•"/>
            </a:pPr>
            <a:r>
              <a:rPr lang="en-US" sz="2400" b="1" dirty="0">
                <a:solidFill>
                  <a:srgbClr val="3A3838"/>
                </a:solidFill>
                <a:latin typeface="Ink Free" panose="03080402000500000000" pitchFamily="66" charset="0"/>
                <a:cs typeface="Cavolini" panose="03000502040302020204" pitchFamily="66" charset="0"/>
              </a:rPr>
              <a:t>Be empathic and offer support</a:t>
            </a:r>
          </a:p>
        </p:txBody>
      </p:sp>
      <p:sp>
        <p:nvSpPr>
          <p:cNvPr id="13" name="TextBox 12">
            <a:extLst>
              <a:ext uri="{FF2B5EF4-FFF2-40B4-BE49-F238E27FC236}">
                <a16:creationId xmlns:a16="http://schemas.microsoft.com/office/drawing/2014/main" id="{E880E866-AB78-45F4-809B-515C49853D28}"/>
              </a:ext>
            </a:extLst>
          </p:cNvPr>
          <p:cNvSpPr txBox="1"/>
          <p:nvPr/>
        </p:nvSpPr>
        <p:spPr>
          <a:xfrm>
            <a:off x="2391277" y="1229052"/>
            <a:ext cx="6437288" cy="600164"/>
          </a:xfrm>
          <a:prstGeom prst="rect">
            <a:avLst/>
          </a:prstGeom>
          <a:noFill/>
        </p:spPr>
        <p:txBody>
          <a:bodyPr wrap="square" rtlCol="0">
            <a:spAutoFit/>
          </a:bodyPr>
          <a:lstStyle/>
          <a:p>
            <a:pPr algn="r" defTabSz="457223">
              <a:spcBef>
                <a:spcPts val="300"/>
              </a:spcBef>
              <a:spcAft>
                <a:spcPts val="300"/>
              </a:spcAft>
            </a:pPr>
            <a:r>
              <a:rPr lang="en-US" sz="3300" b="1" dirty="0">
                <a:solidFill>
                  <a:srgbClr val="3A3838"/>
                </a:solidFill>
                <a:latin typeface="Ink Free" panose="03080402000500000000" pitchFamily="66" charset="0"/>
                <a:cs typeface="Cavolini" panose="03000502040302020204" pitchFamily="66" charset="0"/>
              </a:rPr>
              <a:t>Tips for </a:t>
            </a:r>
            <a:r>
              <a:rPr lang="en-US" sz="3300" b="1" dirty="0">
                <a:solidFill>
                  <a:srgbClr val="2AAAE2"/>
                </a:solidFill>
                <a:latin typeface="Ink Free" panose="03080402000500000000" pitchFamily="66" charset="0"/>
                <a:cs typeface="Cavolini" panose="03000502040302020204" pitchFamily="66" charset="0"/>
              </a:rPr>
              <a:t>Advising</a:t>
            </a:r>
            <a:r>
              <a:rPr lang="en-US" sz="3300" b="1" dirty="0">
                <a:solidFill>
                  <a:srgbClr val="3A3838"/>
                </a:solidFill>
                <a:latin typeface="Ink Free" panose="03080402000500000000" pitchFamily="66" charset="0"/>
                <a:cs typeface="Cavolini" panose="03000502040302020204" pitchFamily="66" charset="0"/>
              </a:rPr>
              <a:t> Patients to Quit</a:t>
            </a:r>
          </a:p>
        </p:txBody>
      </p:sp>
    </p:spTree>
    <p:custDataLst>
      <p:tags r:id="rId1"/>
    </p:custDataLst>
    <p:extLst>
      <p:ext uri="{BB962C8B-B14F-4D97-AF65-F5344CB8AC3E}">
        <p14:creationId xmlns:p14="http://schemas.microsoft.com/office/powerpoint/2010/main" val="1783876395"/>
      </p:ext>
    </p:extLst>
  </p:cSld>
  <p:clrMapOvr>
    <a:masterClrMapping/>
  </p:clrMapOvr>
  <mc:AlternateContent xmlns:mc="http://schemas.openxmlformats.org/markup-compatibility/2006" xmlns:p14="http://schemas.microsoft.com/office/powerpoint/2010/main">
    <mc:Choice Requires="p14">
      <p:transition spd="med" p14:dur="700" advClick="0" advTm="22060">
        <p:fade/>
      </p:transition>
    </mc:Choice>
    <mc:Fallback xmlns="">
      <p:transition spd="med" advClick="0" advTm="2206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DF2656-AD3F-49FA-8644-334A25C5EB50}"/>
              </a:ext>
            </a:extLst>
          </p:cNvPr>
          <p:cNvSpPr>
            <a:spLocks noGrp="1"/>
          </p:cNvSpPr>
          <p:nvPr>
            <p:ph idx="1"/>
          </p:nvPr>
        </p:nvSpPr>
        <p:spPr>
          <a:xfrm>
            <a:off x="1314450" y="2439071"/>
            <a:ext cx="7745838" cy="3613524"/>
          </a:xfrm>
        </p:spPr>
        <p:txBody>
          <a:bodyPr>
            <a:noAutofit/>
          </a:bodyPr>
          <a:lstStyle/>
          <a:p>
            <a:r>
              <a:rPr lang="en-US" sz="2400" dirty="0"/>
              <a:t>Know your local resources and programs (e.g. classes, support groups), including:</a:t>
            </a:r>
          </a:p>
          <a:p>
            <a:pPr lvl="1"/>
            <a:r>
              <a:rPr lang="en-US" dirty="0"/>
              <a:t>Quit Now Indiana (</a:t>
            </a:r>
            <a:r>
              <a:rPr lang="en-US" dirty="0">
                <a:hlinkClick r:id="rId4"/>
              </a:rPr>
              <a:t>https://www.quitnowindiana.com</a:t>
            </a:r>
            <a:r>
              <a:rPr lang="en-US" dirty="0"/>
              <a:t>) </a:t>
            </a:r>
          </a:p>
          <a:p>
            <a:pPr lvl="1"/>
            <a:r>
              <a:rPr lang="en-US" dirty="0"/>
              <a:t>Quit Smoking Pharmacies </a:t>
            </a:r>
            <a:r>
              <a:rPr lang="en-US" dirty="0">
                <a:hlinkClick r:id="rId5"/>
              </a:rPr>
              <a:t>https://www.quitsmokingpharmacies.com/quit-smoking-pharmacies</a:t>
            </a:r>
            <a:r>
              <a:rPr lang="en-US" dirty="0"/>
              <a:t> </a:t>
            </a:r>
          </a:p>
          <a:p>
            <a:pPr lvl="1"/>
            <a:r>
              <a:rPr lang="en-US" dirty="0">
                <a:hlinkClick r:id="rId6"/>
              </a:rPr>
              <a:t>www.SmokeFree.gov</a:t>
            </a:r>
            <a:r>
              <a:rPr lang="en-US" dirty="0"/>
              <a:t>  </a:t>
            </a:r>
          </a:p>
        </p:txBody>
      </p:sp>
      <p:sp>
        <p:nvSpPr>
          <p:cNvPr id="4" name="Hexagon 3">
            <a:extLst>
              <a:ext uri="{FF2B5EF4-FFF2-40B4-BE49-F238E27FC236}">
                <a16:creationId xmlns:a16="http://schemas.microsoft.com/office/drawing/2014/main" id="{9C921AC6-9666-4823-9958-2D9062FCDBF5}"/>
              </a:ext>
            </a:extLst>
          </p:cNvPr>
          <p:cNvSpPr/>
          <p:nvPr/>
        </p:nvSpPr>
        <p:spPr>
          <a:xfrm>
            <a:off x="540913" y="933105"/>
            <a:ext cx="1168312" cy="90499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23"/>
            <a:r>
              <a:rPr lang="en-US" sz="2400" b="1" dirty="0">
                <a:solidFill>
                  <a:prstClr val="white"/>
                </a:solidFill>
                <a:latin typeface="Calibri" panose="020F0502020204030204"/>
              </a:rPr>
              <a:t>REFER</a:t>
            </a:r>
          </a:p>
        </p:txBody>
      </p:sp>
      <p:sp>
        <p:nvSpPr>
          <p:cNvPr id="5" name="Title 1">
            <a:extLst>
              <a:ext uri="{FF2B5EF4-FFF2-40B4-BE49-F238E27FC236}">
                <a16:creationId xmlns:a16="http://schemas.microsoft.com/office/drawing/2014/main" id="{38421F12-F451-3446-B6F6-1770DAB83DB6}"/>
              </a:ext>
            </a:extLst>
          </p:cNvPr>
          <p:cNvSpPr txBox="1">
            <a:spLocks/>
          </p:cNvSpPr>
          <p:nvPr/>
        </p:nvSpPr>
        <p:spPr>
          <a:xfrm>
            <a:off x="1875459" y="1083154"/>
            <a:ext cx="6348926" cy="1174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solidFill>
                  <a:schemeClr val="accent1">
                    <a:lumMod val="75000"/>
                  </a:schemeClr>
                </a:solidFill>
                <a:latin typeface="+mn-lt"/>
              </a:rPr>
              <a:t>Refer Patients to Community Resources or Programs to Help Quit</a:t>
            </a:r>
            <a:br>
              <a:rPr lang="en-US" dirty="0"/>
            </a:br>
            <a:endParaRPr lang="en-US" dirty="0"/>
          </a:p>
        </p:txBody>
      </p:sp>
    </p:spTree>
    <p:custDataLst>
      <p:tags r:id="rId1"/>
    </p:custDataLst>
    <p:extLst>
      <p:ext uri="{BB962C8B-B14F-4D97-AF65-F5344CB8AC3E}">
        <p14:creationId xmlns:p14="http://schemas.microsoft.com/office/powerpoint/2010/main" val="3308970982"/>
      </p:ext>
    </p:extLst>
  </p:cSld>
  <p:clrMapOvr>
    <a:masterClrMapping/>
  </p:clrMapOvr>
  <p:transition spd="slow" advTm="49261">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619B-DF4C-429E-A06F-09B64E8FABAC}"/>
              </a:ext>
            </a:extLst>
          </p:cNvPr>
          <p:cNvSpPr>
            <a:spLocks noGrp="1"/>
          </p:cNvSpPr>
          <p:nvPr>
            <p:ph type="title"/>
          </p:nvPr>
        </p:nvSpPr>
        <p:spPr>
          <a:xfrm>
            <a:off x="628650" y="716893"/>
            <a:ext cx="7886700" cy="994172"/>
          </a:xfrm>
        </p:spPr>
        <p:txBody>
          <a:bodyPr/>
          <a:lstStyle/>
          <a:p>
            <a:r>
              <a:rPr lang="en-US" dirty="0">
                <a:solidFill>
                  <a:schemeClr val="accent1">
                    <a:lumMod val="75000"/>
                  </a:schemeClr>
                </a:solidFill>
                <a:latin typeface="+mn-lt"/>
              </a:rPr>
              <a:t>Sample Referral Scripts</a:t>
            </a:r>
            <a:endParaRPr lang="en-US" dirty="0"/>
          </a:p>
        </p:txBody>
      </p:sp>
      <p:sp>
        <p:nvSpPr>
          <p:cNvPr id="3" name="Content Placeholder 2">
            <a:extLst>
              <a:ext uri="{FF2B5EF4-FFF2-40B4-BE49-F238E27FC236}">
                <a16:creationId xmlns:a16="http://schemas.microsoft.com/office/drawing/2014/main" id="{B4A78B47-4914-497D-B32E-20D0AFFF92C9}"/>
              </a:ext>
            </a:extLst>
          </p:cNvPr>
          <p:cNvSpPr>
            <a:spLocks noGrp="1"/>
          </p:cNvSpPr>
          <p:nvPr>
            <p:ph idx="1"/>
          </p:nvPr>
        </p:nvSpPr>
        <p:spPr>
          <a:xfrm>
            <a:off x="628650" y="1910098"/>
            <a:ext cx="8286750" cy="3950594"/>
          </a:xfrm>
        </p:spPr>
        <p:txBody>
          <a:bodyPr>
            <a:normAutofit/>
          </a:bodyPr>
          <a:lstStyle/>
          <a:p>
            <a:r>
              <a:rPr lang="en-US" sz="2000" dirty="0"/>
              <a:t>“If you’d like, I can share some information about the</a:t>
            </a:r>
            <a:r>
              <a:rPr lang="en-US" sz="2000" dirty="0">
                <a:solidFill>
                  <a:schemeClr val="accent1"/>
                </a:solidFill>
              </a:rPr>
              <a:t> </a:t>
            </a:r>
            <a:r>
              <a:rPr lang="en-US" sz="2000" dirty="0"/>
              <a:t>Quit Now Indiana services which offers free help to Hoosiers. </a:t>
            </a:r>
            <a:r>
              <a:rPr lang="en-US" sz="2000" dirty="0">
                <a:solidFill>
                  <a:srgbClr val="2AAAE2"/>
                </a:solidFill>
              </a:rPr>
              <a:t>How do you feel about that?”</a:t>
            </a:r>
          </a:p>
          <a:p>
            <a:r>
              <a:rPr lang="en-US" sz="2000" dirty="0"/>
              <a:t>“You’ve mentioned you’ve tried to quit smoking several times, but have you ever been part of any tobacco counseling program?  A quit coach could make a huge difference!  Quit Now Indiana quit services offers free support with a quit coach. The quitline also offers free medications.   </a:t>
            </a:r>
            <a:r>
              <a:rPr lang="en-US" sz="2000" dirty="0">
                <a:solidFill>
                  <a:srgbClr val="2AAAE2"/>
                </a:solidFill>
              </a:rPr>
              <a:t>Are you willing to give that a shot</a:t>
            </a:r>
            <a:r>
              <a:rPr lang="en-US" sz="2000" dirty="0"/>
              <a:t>?”</a:t>
            </a:r>
          </a:p>
          <a:p>
            <a:r>
              <a:rPr lang="en-US" sz="2000" dirty="0"/>
              <a:t>“The easiest way to quit tobacco is by getting counseling support along with medications.  Our pharmacy partners can talk with you about a quit plan and discuss medication options to see which one would work best for you.  </a:t>
            </a:r>
            <a:r>
              <a:rPr lang="en-US" sz="2000" dirty="0">
                <a:solidFill>
                  <a:srgbClr val="2AAAE2"/>
                </a:solidFill>
              </a:rPr>
              <a:t>How does that sound?</a:t>
            </a:r>
            <a:r>
              <a:rPr lang="en-US" sz="2000" dirty="0"/>
              <a:t>”</a:t>
            </a:r>
          </a:p>
        </p:txBody>
      </p:sp>
    </p:spTree>
    <p:extLst>
      <p:ext uri="{BB962C8B-B14F-4D97-AF65-F5344CB8AC3E}">
        <p14:creationId xmlns:p14="http://schemas.microsoft.com/office/powerpoint/2010/main" val="2302606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9F5F-E4A4-4DD6-909A-5BFDC2F94A13}"/>
              </a:ext>
            </a:extLst>
          </p:cNvPr>
          <p:cNvSpPr>
            <a:spLocks noGrp="1"/>
          </p:cNvSpPr>
          <p:nvPr>
            <p:ph type="title"/>
          </p:nvPr>
        </p:nvSpPr>
        <p:spPr>
          <a:xfrm>
            <a:off x="590558" y="144762"/>
            <a:ext cx="7886700" cy="1364764"/>
          </a:xfrm>
        </p:spPr>
        <p:txBody>
          <a:bodyPr>
            <a:normAutofit/>
          </a:bodyPr>
          <a:lstStyle/>
          <a:p>
            <a:r>
              <a:rPr lang="en-US" sz="3600"/>
              <a:t>Tobacco Treatment Interventions</a:t>
            </a:r>
          </a:p>
        </p:txBody>
      </p:sp>
      <p:sp>
        <p:nvSpPr>
          <p:cNvPr id="3" name="Content Placeholder 2">
            <a:extLst>
              <a:ext uri="{FF2B5EF4-FFF2-40B4-BE49-F238E27FC236}">
                <a16:creationId xmlns:a16="http://schemas.microsoft.com/office/drawing/2014/main" id="{40078E5D-134F-4626-B4FC-EB288932A2E2}"/>
              </a:ext>
            </a:extLst>
          </p:cNvPr>
          <p:cNvSpPr>
            <a:spLocks noGrp="1"/>
          </p:cNvSpPr>
          <p:nvPr>
            <p:ph idx="1"/>
          </p:nvPr>
        </p:nvSpPr>
        <p:spPr>
          <a:xfrm>
            <a:off x="665453" y="1517128"/>
            <a:ext cx="4090555" cy="4528722"/>
          </a:xfrm>
        </p:spPr>
        <p:txBody>
          <a:bodyPr vert="horz" lIns="91440" tIns="45720" rIns="91440" bIns="45720" rtlCol="0" anchor="t">
            <a:normAutofit fontScale="92500"/>
          </a:bodyPr>
          <a:lstStyle/>
          <a:p>
            <a:pPr marL="0" indent="0">
              <a:lnSpc>
                <a:spcPct val="110000"/>
              </a:lnSpc>
              <a:buNone/>
            </a:pPr>
            <a:r>
              <a:rPr lang="en-US" sz="2200"/>
              <a:t>The Clinical Practice Guidelines for Treating Tobacco Use and Dependence </a:t>
            </a:r>
            <a:r>
              <a:rPr lang="en-US" sz="2200" b="1">
                <a:solidFill>
                  <a:srgbClr val="2AAAE2"/>
                </a:solidFill>
              </a:rPr>
              <a:t>strongly recommends</a:t>
            </a:r>
            <a:r>
              <a:rPr lang="en-US" sz="2200" b="1"/>
              <a:t> </a:t>
            </a:r>
            <a:r>
              <a:rPr lang="en-US" sz="2200"/>
              <a:t>the </a:t>
            </a:r>
            <a:r>
              <a:rPr lang="en-US" sz="2200" b="1" i="1"/>
              <a:t>combination use</a:t>
            </a:r>
            <a:r>
              <a:rPr lang="en-US" sz="2200" b="1"/>
              <a:t> of tobacco treatment medications and behavioral counseling</a:t>
            </a:r>
          </a:p>
          <a:p>
            <a:pPr lvl="1">
              <a:lnSpc>
                <a:spcPct val="110000"/>
              </a:lnSpc>
              <a:spcAft>
                <a:spcPts val="900"/>
              </a:spcAft>
            </a:pPr>
            <a:r>
              <a:rPr lang="en-US" sz="2000"/>
              <a:t>Combining medications and counseling are more effective than either treatment alone.</a:t>
            </a:r>
            <a:endParaRPr lang="en-US" sz="2000">
              <a:cs typeface="Calibri" panose="020F0502020204030204"/>
            </a:endParaRPr>
          </a:p>
          <a:p>
            <a:pPr lvl="1">
              <a:lnSpc>
                <a:spcPct val="110000"/>
              </a:lnSpc>
              <a:spcAft>
                <a:spcPts val="900"/>
              </a:spcAft>
            </a:pPr>
            <a:r>
              <a:rPr lang="en-US" sz="2000"/>
              <a:t>Tobacco dependence treatments are both clinically and cost-effective.</a:t>
            </a:r>
            <a:endParaRPr lang="en-US" sz="2000">
              <a:cs typeface="Calibri" panose="020F0502020204030204"/>
            </a:endParaRPr>
          </a:p>
        </p:txBody>
      </p:sp>
      <p:graphicFrame>
        <p:nvGraphicFramePr>
          <p:cNvPr id="6" name="Table 5">
            <a:extLst>
              <a:ext uri="{FF2B5EF4-FFF2-40B4-BE49-F238E27FC236}">
                <a16:creationId xmlns:a16="http://schemas.microsoft.com/office/drawing/2014/main" id="{7F8DA4BF-5771-4FC6-8750-E2005A2D7C40}"/>
              </a:ext>
            </a:extLst>
          </p:cNvPr>
          <p:cNvGraphicFramePr>
            <a:graphicFrameLocks noGrp="1"/>
          </p:cNvGraphicFramePr>
          <p:nvPr/>
        </p:nvGraphicFramePr>
        <p:xfrm>
          <a:off x="4771260" y="1545829"/>
          <a:ext cx="4232187" cy="3336268"/>
        </p:xfrm>
        <a:graphic>
          <a:graphicData uri="http://schemas.openxmlformats.org/drawingml/2006/table">
            <a:tbl>
              <a:tblPr firstRow="1" bandRow="1">
                <a:tableStyleId>{5C22544A-7EE6-4342-B048-85BDC9FD1C3A}</a:tableStyleId>
              </a:tblPr>
              <a:tblGrid>
                <a:gridCol w="2903836">
                  <a:extLst>
                    <a:ext uri="{9D8B030D-6E8A-4147-A177-3AD203B41FA5}">
                      <a16:colId xmlns:a16="http://schemas.microsoft.com/office/drawing/2014/main" val="4074422375"/>
                    </a:ext>
                  </a:extLst>
                </a:gridCol>
                <a:gridCol w="1328351">
                  <a:extLst>
                    <a:ext uri="{9D8B030D-6E8A-4147-A177-3AD203B41FA5}">
                      <a16:colId xmlns:a16="http://schemas.microsoft.com/office/drawing/2014/main" val="1137861537"/>
                    </a:ext>
                  </a:extLst>
                </a:gridCol>
              </a:tblGrid>
              <a:tr h="196120">
                <a:tc>
                  <a:txBody>
                    <a:bodyPr/>
                    <a:lstStyle/>
                    <a:p>
                      <a:pPr algn="l"/>
                      <a:r>
                        <a:rPr lang="en-US" sz="2200" b="1" dirty="0">
                          <a:latin typeface="+mn-lt"/>
                        </a:rPr>
                        <a:t>Treatment</a:t>
                      </a:r>
                    </a:p>
                  </a:txBody>
                  <a:tcPr anchor="ctr">
                    <a:solidFill>
                      <a:srgbClr val="00B0F0"/>
                    </a:solidFill>
                  </a:tcPr>
                </a:tc>
                <a:tc>
                  <a:txBody>
                    <a:bodyPr/>
                    <a:lstStyle/>
                    <a:p>
                      <a:pPr algn="ctr"/>
                      <a:r>
                        <a:rPr lang="en-US" sz="2200" b="1">
                          <a:latin typeface="+mn-lt"/>
                        </a:rPr>
                        <a:t>Quit Rate</a:t>
                      </a:r>
                    </a:p>
                  </a:txBody>
                  <a:tcPr anchor="ctr">
                    <a:solidFill>
                      <a:srgbClr val="00B0F0"/>
                    </a:solidFill>
                  </a:tcPr>
                </a:tc>
                <a:extLst>
                  <a:ext uri="{0D108BD9-81ED-4DB2-BD59-A6C34878D82A}">
                    <a16:rowId xmlns:a16="http://schemas.microsoft.com/office/drawing/2014/main" val="964801147"/>
                  </a:ext>
                </a:extLst>
              </a:tr>
              <a:tr h="378653">
                <a:tc>
                  <a:txBody>
                    <a:bodyPr/>
                    <a:lstStyle/>
                    <a:p>
                      <a:pPr algn="l"/>
                      <a:r>
                        <a:rPr lang="en-US" sz="2000" b="0">
                          <a:solidFill>
                            <a:srgbClr val="244357"/>
                          </a:solidFill>
                          <a:latin typeface="+mn-lt"/>
                        </a:rPr>
                        <a:t>Unaided/No Help</a:t>
                      </a:r>
                    </a:p>
                  </a:txBody>
                  <a:tcPr anchor="ctr"/>
                </a:tc>
                <a:tc>
                  <a:txBody>
                    <a:bodyPr/>
                    <a:lstStyle/>
                    <a:p>
                      <a:pPr algn="ctr"/>
                      <a:r>
                        <a:rPr lang="en-US" sz="2000" b="0">
                          <a:solidFill>
                            <a:srgbClr val="244357"/>
                          </a:solidFill>
                          <a:latin typeface="+mn-lt"/>
                        </a:rPr>
                        <a:t>4-7%</a:t>
                      </a:r>
                    </a:p>
                  </a:txBody>
                  <a:tcPr anchor="ctr"/>
                </a:tc>
                <a:extLst>
                  <a:ext uri="{0D108BD9-81ED-4DB2-BD59-A6C34878D82A}">
                    <a16:rowId xmlns:a16="http://schemas.microsoft.com/office/drawing/2014/main" val="867217427"/>
                  </a:ext>
                </a:extLst>
              </a:tr>
              <a:tr h="378653">
                <a:tc>
                  <a:txBody>
                    <a:bodyPr/>
                    <a:lstStyle/>
                    <a:p>
                      <a:pPr algn="l"/>
                      <a:r>
                        <a:rPr lang="en-US" sz="2000" b="0" i="0" u="none" strike="noStrike" kern="1200" baseline="0">
                          <a:solidFill>
                            <a:srgbClr val="244357"/>
                          </a:solidFill>
                          <a:latin typeface="+mn-lt"/>
                          <a:ea typeface="+mn-ea"/>
                          <a:cs typeface="+mn-cs"/>
                        </a:rPr>
                        <a:t>Self-help</a:t>
                      </a:r>
                      <a:endParaRPr lang="en-US" sz="2000" b="0">
                        <a:solidFill>
                          <a:srgbClr val="244357"/>
                        </a:solidFill>
                        <a:latin typeface="+mn-lt"/>
                      </a:endParaRPr>
                    </a:p>
                  </a:txBody>
                  <a:tcPr anchor="ctr"/>
                </a:tc>
                <a:tc>
                  <a:txBody>
                    <a:bodyPr/>
                    <a:lstStyle/>
                    <a:p>
                      <a:pPr algn="ctr"/>
                      <a:r>
                        <a:rPr lang="en-US" sz="2000" b="0">
                          <a:solidFill>
                            <a:srgbClr val="244357"/>
                          </a:solidFill>
                          <a:latin typeface="+mn-lt"/>
                        </a:rPr>
                        <a:t>11-14%</a:t>
                      </a:r>
                    </a:p>
                  </a:txBody>
                  <a:tcPr anchor="ctr"/>
                </a:tc>
                <a:extLst>
                  <a:ext uri="{0D108BD9-81ED-4DB2-BD59-A6C34878D82A}">
                    <a16:rowId xmlns:a16="http://schemas.microsoft.com/office/drawing/2014/main" val="3556978417"/>
                  </a:ext>
                </a:extLst>
              </a:tr>
              <a:tr h="532108">
                <a:tc>
                  <a:txBody>
                    <a:bodyPr/>
                    <a:lstStyle/>
                    <a:p>
                      <a:pPr algn="l"/>
                      <a:r>
                        <a:rPr lang="en-US" sz="2000" b="0" i="0" u="none" strike="noStrike" kern="1200" baseline="0" dirty="0">
                          <a:solidFill>
                            <a:srgbClr val="244357"/>
                          </a:solidFill>
                          <a:latin typeface="+mn-lt"/>
                          <a:ea typeface="+mn-ea"/>
                          <a:cs typeface="+mn-cs"/>
                        </a:rPr>
                        <a:t>Quitline</a:t>
                      </a:r>
                      <a:endParaRPr lang="en-US" sz="2000" b="0" dirty="0">
                        <a:solidFill>
                          <a:srgbClr val="244357"/>
                        </a:solidFill>
                        <a:latin typeface="+mn-lt"/>
                      </a:endParaRPr>
                    </a:p>
                  </a:txBody>
                  <a:tcPr anchor="ctr"/>
                </a:tc>
                <a:tc>
                  <a:txBody>
                    <a:bodyPr/>
                    <a:lstStyle/>
                    <a:p>
                      <a:pPr algn="ctr"/>
                      <a:r>
                        <a:rPr lang="en-US" sz="2000" b="0">
                          <a:solidFill>
                            <a:srgbClr val="244357"/>
                          </a:solidFill>
                          <a:latin typeface="+mn-lt"/>
                        </a:rPr>
                        <a:t>11-15%</a:t>
                      </a:r>
                    </a:p>
                  </a:txBody>
                  <a:tcPr anchor="ctr"/>
                </a:tc>
                <a:extLst>
                  <a:ext uri="{0D108BD9-81ED-4DB2-BD59-A6C34878D82A}">
                    <a16:rowId xmlns:a16="http://schemas.microsoft.com/office/drawing/2014/main" val="2338066697"/>
                  </a:ext>
                </a:extLst>
              </a:tr>
              <a:tr h="378653">
                <a:tc>
                  <a:txBody>
                    <a:bodyPr/>
                    <a:lstStyle/>
                    <a:p>
                      <a:pPr algn="l"/>
                      <a:r>
                        <a:rPr lang="en-US" sz="2000" b="0" i="0" u="none" strike="noStrike" kern="1200" baseline="0">
                          <a:solidFill>
                            <a:srgbClr val="244357"/>
                          </a:solidFill>
                          <a:latin typeface="+mn-lt"/>
                          <a:ea typeface="+mn-ea"/>
                          <a:cs typeface="+mn-cs"/>
                        </a:rPr>
                        <a:t>Individual counseling</a:t>
                      </a:r>
                      <a:endParaRPr lang="en-US" sz="2000" b="0">
                        <a:solidFill>
                          <a:srgbClr val="244357"/>
                        </a:solidFill>
                        <a:latin typeface="+mn-lt"/>
                      </a:endParaRPr>
                    </a:p>
                  </a:txBody>
                  <a:tcPr anchor="ctr"/>
                </a:tc>
                <a:tc>
                  <a:txBody>
                    <a:bodyPr/>
                    <a:lstStyle/>
                    <a:p>
                      <a:pPr algn="ctr"/>
                      <a:r>
                        <a:rPr lang="en-US" sz="2000" b="0" dirty="0">
                          <a:solidFill>
                            <a:srgbClr val="244357"/>
                          </a:solidFill>
                          <a:latin typeface="+mn-lt"/>
                        </a:rPr>
                        <a:t>15-19%</a:t>
                      </a:r>
                    </a:p>
                  </a:txBody>
                  <a:tcPr anchor="ctr"/>
                </a:tc>
                <a:extLst>
                  <a:ext uri="{0D108BD9-81ED-4DB2-BD59-A6C34878D82A}">
                    <a16:rowId xmlns:a16="http://schemas.microsoft.com/office/drawing/2014/main" val="3591524881"/>
                  </a:ext>
                </a:extLst>
              </a:tr>
              <a:tr h="378652">
                <a:tc>
                  <a:txBody>
                    <a:bodyPr/>
                    <a:lstStyle/>
                    <a:p>
                      <a:pPr lvl="0" algn="l">
                        <a:buNone/>
                      </a:pPr>
                      <a:r>
                        <a:rPr lang="en-US" sz="2000" b="0" i="0" u="none" strike="noStrike" kern="1200" baseline="0">
                          <a:solidFill>
                            <a:srgbClr val="244357"/>
                          </a:solidFill>
                          <a:latin typeface="+mn-lt"/>
                          <a:ea typeface="+mn-ea"/>
                          <a:cs typeface="+mn-cs"/>
                        </a:rPr>
                        <a:t>Group counseling</a:t>
                      </a:r>
                      <a:endParaRPr lang="en-US" sz="2000" b="0">
                        <a:solidFill>
                          <a:srgbClr val="244357"/>
                        </a:solidFill>
                        <a:latin typeface="+mn-lt"/>
                      </a:endParaRPr>
                    </a:p>
                  </a:txBody>
                  <a:tcPr anchor="ctr"/>
                </a:tc>
                <a:tc>
                  <a:txBody>
                    <a:bodyPr/>
                    <a:lstStyle/>
                    <a:p>
                      <a:pPr lvl="0" algn="ctr">
                        <a:buNone/>
                      </a:pPr>
                      <a:r>
                        <a:rPr lang="en-US" sz="2000">
                          <a:solidFill>
                            <a:srgbClr val="244357"/>
                          </a:solidFill>
                          <a:latin typeface="+mn-lt"/>
                        </a:rPr>
                        <a:t>12-16%</a:t>
                      </a:r>
                      <a:endParaRPr lang="en-US"/>
                    </a:p>
                  </a:txBody>
                  <a:tcPr anchor="ctr"/>
                </a:tc>
                <a:extLst>
                  <a:ext uri="{0D108BD9-81ED-4DB2-BD59-A6C34878D82A}">
                    <a16:rowId xmlns:a16="http://schemas.microsoft.com/office/drawing/2014/main" val="2876858883"/>
                  </a:ext>
                </a:extLst>
              </a:tr>
              <a:tr h="378652">
                <a:tc>
                  <a:txBody>
                    <a:bodyPr/>
                    <a:lstStyle/>
                    <a:p>
                      <a:pPr lvl="0" algn="l">
                        <a:buNone/>
                      </a:pPr>
                      <a:r>
                        <a:rPr lang="en-US" sz="2000" b="0" i="0" u="none" strike="noStrike" kern="1200" baseline="0">
                          <a:solidFill>
                            <a:srgbClr val="244357"/>
                          </a:solidFill>
                          <a:latin typeface="+mn-lt"/>
                          <a:ea typeface="+mn-ea"/>
                          <a:cs typeface="+mn-cs"/>
                        </a:rPr>
                        <a:t>Medication alone</a:t>
                      </a:r>
                      <a:endParaRPr lang="en-US" sz="2000" b="0">
                        <a:solidFill>
                          <a:srgbClr val="244357"/>
                        </a:solidFill>
                        <a:latin typeface="+mn-lt"/>
                      </a:endParaRPr>
                    </a:p>
                  </a:txBody>
                  <a:tcPr anchor="ctr"/>
                </a:tc>
                <a:tc>
                  <a:txBody>
                    <a:bodyPr/>
                    <a:lstStyle/>
                    <a:p>
                      <a:pPr lvl="0" algn="ctr">
                        <a:buNone/>
                      </a:pPr>
                      <a:r>
                        <a:rPr lang="en-US" sz="2000">
                          <a:solidFill>
                            <a:srgbClr val="244357"/>
                          </a:solidFill>
                          <a:latin typeface="+mn-lt"/>
                        </a:rPr>
                        <a:t>22%</a:t>
                      </a:r>
                      <a:endParaRPr lang="en-US"/>
                    </a:p>
                  </a:txBody>
                  <a:tcPr anchor="ctr"/>
                </a:tc>
                <a:extLst>
                  <a:ext uri="{0D108BD9-81ED-4DB2-BD59-A6C34878D82A}">
                    <a16:rowId xmlns:a16="http://schemas.microsoft.com/office/drawing/2014/main" val="2877137026"/>
                  </a:ext>
                </a:extLst>
              </a:tr>
              <a:tr h="378652">
                <a:tc>
                  <a:txBody>
                    <a:bodyPr/>
                    <a:lstStyle/>
                    <a:p>
                      <a:pPr lvl="0" algn="l">
                        <a:lnSpc>
                          <a:spcPts val="1600"/>
                        </a:lnSpc>
                        <a:buNone/>
                      </a:pPr>
                      <a:r>
                        <a:rPr lang="en-US" sz="2000" b="1" i="0" u="none" strike="noStrike" kern="1200" cap="none" spc="0" baseline="0">
                          <a:ln w="0"/>
                          <a:solidFill>
                            <a:srgbClr val="244357"/>
                          </a:solidFill>
                          <a:effectLst>
                            <a:outerShdw blurRad="38100" dist="19050" dir="2700000" algn="tl" rotWithShape="0">
                              <a:schemeClr val="dk1">
                                <a:alpha val="40000"/>
                              </a:schemeClr>
                            </a:outerShdw>
                          </a:effectLst>
                          <a:latin typeface="+mn-lt"/>
                          <a:ea typeface="+mn-ea"/>
                          <a:cs typeface="+mn-cs"/>
                        </a:rPr>
                        <a:t>Medication +  Counseling</a:t>
                      </a:r>
                      <a:endParaRPr lang="en-US"/>
                    </a:p>
                  </a:txBody>
                  <a:tcPr anchor="ctr"/>
                </a:tc>
                <a:tc>
                  <a:txBody>
                    <a:bodyPr/>
                    <a:lstStyle/>
                    <a:p>
                      <a:pPr lvl="0" algn="ctr">
                        <a:buNone/>
                      </a:pPr>
                      <a:r>
                        <a:rPr lang="en-US" sz="2000" b="1" cap="none" spc="0" dirty="0">
                          <a:ln w="0"/>
                          <a:solidFill>
                            <a:srgbClr val="244357"/>
                          </a:solidFill>
                          <a:effectLst>
                            <a:outerShdw blurRad="38100" dist="19050" dir="2700000" algn="tl" rotWithShape="0">
                              <a:schemeClr val="dk1">
                                <a:alpha val="40000"/>
                              </a:schemeClr>
                            </a:outerShdw>
                          </a:effectLst>
                          <a:latin typeface="+mn-lt"/>
                        </a:rPr>
                        <a:t>25-30%</a:t>
                      </a:r>
                      <a:endParaRPr lang="en-US" dirty="0"/>
                    </a:p>
                  </a:txBody>
                  <a:tcPr anchor="ctr"/>
                </a:tc>
                <a:extLst>
                  <a:ext uri="{0D108BD9-81ED-4DB2-BD59-A6C34878D82A}">
                    <a16:rowId xmlns:a16="http://schemas.microsoft.com/office/drawing/2014/main" val="3626491060"/>
                  </a:ext>
                </a:extLst>
              </a:tr>
            </a:tbl>
          </a:graphicData>
        </a:graphic>
      </p:graphicFrame>
      <p:sp>
        <p:nvSpPr>
          <p:cNvPr id="8" name="TextBox 7">
            <a:extLst>
              <a:ext uri="{FF2B5EF4-FFF2-40B4-BE49-F238E27FC236}">
                <a16:creationId xmlns:a16="http://schemas.microsoft.com/office/drawing/2014/main" id="{FA48B4E0-0D78-4C37-A1BA-13062279FBF5}"/>
              </a:ext>
            </a:extLst>
          </p:cNvPr>
          <p:cNvSpPr txBox="1"/>
          <p:nvPr/>
        </p:nvSpPr>
        <p:spPr>
          <a:xfrm>
            <a:off x="1200912" y="6611779"/>
            <a:ext cx="7314438" cy="246221"/>
          </a:xfrm>
          <a:prstGeom prst="rect">
            <a:avLst/>
          </a:prstGeom>
          <a:noFill/>
        </p:spPr>
        <p:txBody>
          <a:bodyPr wrap="square">
            <a:spAutoFit/>
          </a:bodyPr>
          <a:lstStyle/>
          <a:p>
            <a:r>
              <a:rPr lang="en-US" altLang="en-US" sz="1000">
                <a:solidFill>
                  <a:schemeClr val="bg1">
                    <a:lumMod val="50000"/>
                  </a:schemeClr>
                </a:solidFill>
              </a:rPr>
              <a:t>Fiore MC, Jaen CR, Baker TB, et al. (2008). </a:t>
            </a:r>
            <a:r>
              <a:rPr lang="en-US" altLang="en-US" sz="1000" i="1">
                <a:solidFill>
                  <a:schemeClr val="bg1">
                    <a:lumMod val="50000"/>
                  </a:schemeClr>
                </a:solidFill>
              </a:rPr>
              <a:t>Treating Tobacco Use and Dependence: 2008 Update. </a:t>
            </a:r>
            <a:r>
              <a:rPr lang="en-US" altLang="en-US" sz="1000">
                <a:solidFill>
                  <a:schemeClr val="bg1">
                    <a:lumMod val="50000"/>
                  </a:schemeClr>
                </a:solidFill>
              </a:rPr>
              <a:t>Clinical Practice Guideline. Rockville, MD</a:t>
            </a:r>
            <a:endParaRPr lang="en-US" sz="1000">
              <a:solidFill>
                <a:schemeClr val="bg1">
                  <a:lumMod val="50000"/>
                </a:schemeClr>
              </a:solidFill>
            </a:endParaRPr>
          </a:p>
        </p:txBody>
      </p:sp>
    </p:spTree>
    <p:extLst>
      <p:ext uri="{BB962C8B-B14F-4D97-AF65-F5344CB8AC3E}">
        <p14:creationId xmlns:p14="http://schemas.microsoft.com/office/powerpoint/2010/main" val="1406616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E8CBEE-2B60-47A7-9B55-6067003EA99A}"/>
              </a:ext>
            </a:extLst>
          </p:cNvPr>
          <p:cNvSpPr>
            <a:spLocks noGrp="1"/>
          </p:cNvSpPr>
          <p:nvPr>
            <p:ph type="title"/>
          </p:nvPr>
        </p:nvSpPr>
        <p:spPr>
          <a:xfrm>
            <a:off x="1" y="4789836"/>
            <a:ext cx="5268686" cy="1698049"/>
          </a:xfrm>
          <a:solidFill>
            <a:srgbClr val="2AAAE2">
              <a:alpha val="60000"/>
            </a:srgbClr>
          </a:solidFill>
        </p:spPr>
        <p:txBody>
          <a:bodyPr anchor="ctr">
            <a:normAutofit/>
          </a:bodyPr>
          <a:lstStyle/>
          <a:p>
            <a:pPr algn="ctr"/>
            <a:r>
              <a:rPr lang="en-US" sz="4050" dirty="0">
                <a:solidFill>
                  <a:schemeClr val="bg1"/>
                </a:solidFill>
              </a:rPr>
              <a:t>Resources</a:t>
            </a:r>
          </a:p>
        </p:txBody>
      </p:sp>
    </p:spTree>
    <p:extLst>
      <p:ext uri="{BB962C8B-B14F-4D97-AF65-F5344CB8AC3E}">
        <p14:creationId xmlns:p14="http://schemas.microsoft.com/office/powerpoint/2010/main" val="3268519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DFAC-BBB7-4535-9524-495841C69690}"/>
              </a:ext>
            </a:extLst>
          </p:cNvPr>
          <p:cNvSpPr>
            <a:spLocks noGrp="1"/>
          </p:cNvSpPr>
          <p:nvPr>
            <p:ph type="title"/>
          </p:nvPr>
        </p:nvSpPr>
        <p:spPr>
          <a:xfrm>
            <a:off x="723014" y="669928"/>
            <a:ext cx="7139214" cy="914323"/>
          </a:xfrm>
        </p:spPr>
        <p:txBody>
          <a:bodyPr>
            <a:noAutofit/>
          </a:bodyPr>
          <a:lstStyle/>
          <a:p>
            <a:pPr>
              <a:lnSpc>
                <a:spcPct val="100000"/>
              </a:lnSpc>
            </a:pPr>
            <a:r>
              <a:rPr lang="en-US" sz="3200" dirty="0">
                <a:solidFill>
                  <a:schemeClr val="accent1">
                    <a:lumMod val="75000"/>
                  </a:schemeClr>
                </a:solidFill>
                <a:latin typeface="+mn-lt"/>
              </a:rPr>
              <a:t>Behavioral Health Program</a:t>
            </a:r>
            <a:endParaRPr lang="en-US" sz="3200" dirty="0"/>
          </a:p>
        </p:txBody>
      </p:sp>
      <p:sp>
        <p:nvSpPr>
          <p:cNvPr id="3" name="Content Placeholder 2">
            <a:extLst>
              <a:ext uri="{FF2B5EF4-FFF2-40B4-BE49-F238E27FC236}">
                <a16:creationId xmlns:a16="http://schemas.microsoft.com/office/drawing/2014/main" id="{14363AAE-69AE-4B15-AA0E-88A674BDBF38}"/>
              </a:ext>
            </a:extLst>
          </p:cNvPr>
          <p:cNvSpPr>
            <a:spLocks noGrp="1"/>
          </p:cNvSpPr>
          <p:nvPr>
            <p:ph idx="1"/>
          </p:nvPr>
        </p:nvSpPr>
        <p:spPr>
          <a:xfrm>
            <a:off x="635000" y="2047875"/>
            <a:ext cx="7880351" cy="4129088"/>
          </a:xfrm>
        </p:spPr>
        <p:txBody>
          <a:bodyPr>
            <a:normAutofit/>
          </a:bodyPr>
          <a:lstStyle/>
          <a:p>
            <a:pPr marL="0" indent="0">
              <a:spcBef>
                <a:spcPts val="300"/>
              </a:spcBef>
              <a:spcAft>
                <a:spcPts val="300"/>
              </a:spcAft>
              <a:buNone/>
            </a:pPr>
            <a:r>
              <a:rPr lang="en-US" sz="2550" dirty="0">
                <a:solidFill>
                  <a:schemeClr val="tx1"/>
                </a:solidFill>
                <a:latin typeface="+mj-lt"/>
              </a:rPr>
              <a:t>Behavioral Health Program includes:</a:t>
            </a:r>
          </a:p>
        </p:txBody>
      </p:sp>
      <p:graphicFrame>
        <p:nvGraphicFramePr>
          <p:cNvPr id="4" name="Table 3">
            <a:extLst>
              <a:ext uri="{FF2B5EF4-FFF2-40B4-BE49-F238E27FC236}">
                <a16:creationId xmlns:a16="http://schemas.microsoft.com/office/drawing/2014/main" id="{7EA1E261-BF73-48CA-AF4B-03FE81E33B48}"/>
              </a:ext>
            </a:extLst>
          </p:cNvPr>
          <p:cNvGraphicFramePr>
            <a:graphicFrameLocks noGrp="1"/>
          </p:cNvGraphicFramePr>
          <p:nvPr/>
        </p:nvGraphicFramePr>
        <p:xfrm>
          <a:off x="635000" y="2990855"/>
          <a:ext cx="7722191" cy="2522538"/>
        </p:xfrm>
        <a:graphic>
          <a:graphicData uri="http://schemas.openxmlformats.org/drawingml/2006/table">
            <a:tbl>
              <a:tblPr firstRow="1" bandRow="1">
                <a:tableStyleId>{5C22544A-7EE6-4342-B048-85BDC9FD1C3A}</a:tableStyleId>
              </a:tblPr>
              <a:tblGrid>
                <a:gridCol w="2454555">
                  <a:extLst>
                    <a:ext uri="{9D8B030D-6E8A-4147-A177-3AD203B41FA5}">
                      <a16:colId xmlns:a16="http://schemas.microsoft.com/office/drawing/2014/main" val="3076597851"/>
                    </a:ext>
                  </a:extLst>
                </a:gridCol>
                <a:gridCol w="5267636">
                  <a:extLst>
                    <a:ext uri="{9D8B030D-6E8A-4147-A177-3AD203B41FA5}">
                      <a16:colId xmlns:a16="http://schemas.microsoft.com/office/drawing/2014/main" val="3237429653"/>
                    </a:ext>
                  </a:extLst>
                </a:gridCol>
              </a:tblGrid>
              <a:tr h="3876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u="none" dirty="0"/>
                        <a:t>Programs by Population</a:t>
                      </a:r>
                    </a:p>
                  </a:txBody>
                  <a:tcPr/>
                </a:tc>
                <a:tc>
                  <a:txBody>
                    <a:bodyPr/>
                    <a:lstStyle/>
                    <a:p>
                      <a:r>
                        <a:rPr lang="en-US" sz="1800" dirty="0"/>
                        <a:t>PLUS the Following:</a:t>
                      </a:r>
                    </a:p>
                  </a:txBody>
                  <a:tcPr/>
                </a:tc>
                <a:extLst>
                  <a:ext uri="{0D108BD9-81ED-4DB2-BD59-A6C34878D82A}">
                    <a16:rowId xmlns:a16="http://schemas.microsoft.com/office/drawing/2014/main" val="1504419287"/>
                  </a:ext>
                </a:extLst>
              </a:tr>
              <a:tr h="2134864">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u="sng" dirty="0"/>
                        <a:t>7</a:t>
                      </a:r>
                      <a:r>
                        <a:rPr lang="en-US" sz="1600" dirty="0"/>
                        <a:t> Prearranged calls with Quit Coach for Behavioral Health consumers. </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dirty="0"/>
                        <a:t>Quit Coaches have received additional training on mental illness and tobacco cessation.</a:t>
                      </a:r>
                    </a:p>
                  </a:txBody>
                  <a:tcPr anchor="ctr">
                    <a:solidFill>
                      <a:schemeClr val="accent1">
                        <a:lumMod val="20000"/>
                        <a:lumOff val="80000"/>
                      </a:schemeClr>
                    </a:solidFill>
                  </a:tcPr>
                </a:tc>
                <a:tc>
                  <a:txBody>
                    <a:bodyPr/>
                    <a:lstStyle/>
                    <a:p>
                      <a:pPr marL="285750" indent="-285750">
                        <a:spcBef>
                          <a:spcPts val="200"/>
                        </a:spcBef>
                        <a:buFont typeface="Wingdings" panose="05000000000000000000" pitchFamily="2" charset="2"/>
                        <a:buChar char="§"/>
                      </a:pPr>
                      <a:r>
                        <a:rPr lang="en-US" sz="1600" b="1" dirty="0"/>
                        <a:t>Free 12-week regimen of </a:t>
                      </a:r>
                      <a:r>
                        <a:rPr lang="en-US" sz="1600" b="1" i="1" dirty="0"/>
                        <a:t>combination therapy </a:t>
                      </a:r>
                      <a:r>
                        <a:rPr lang="en-US" sz="1600" b="1" dirty="0"/>
                        <a:t>NRT (patch + gum or lozenge)</a:t>
                      </a:r>
                    </a:p>
                    <a:p>
                      <a:pPr marL="285750" indent="-285750">
                        <a:spcBef>
                          <a:spcPts val="200"/>
                        </a:spcBef>
                        <a:buFont typeface="Wingdings" panose="05000000000000000000" pitchFamily="2" charset="2"/>
                        <a:buChar char="§"/>
                      </a:pPr>
                      <a:r>
                        <a:rPr lang="en-US" sz="1600" b="1" dirty="0"/>
                        <a:t>Letter sent to MH provider informing of quit attempt</a:t>
                      </a:r>
                    </a:p>
                    <a:p>
                      <a:pPr marL="285750" indent="-285750">
                        <a:spcBef>
                          <a:spcPts val="200"/>
                        </a:spcBef>
                        <a:buFont typeface="Wingdings" panose="05000000000000000000" pitchFamily="2" charset="2"/>
                        <a:buChar char="§"/>
                      </a:pPr>
                      <a:r>
                        <a:rPr lang="en-US" sz="1600" dirty="0"/>
                        <a:t>Unlimited call-ins to the ITQL</a:t>
                      </a:r>
                    </a:p>
                    <a:p>
                      <a:pPr marL="285750" indent="-285750">
                        <a:spcBef>
                          <a:spcPts val="200"/>
                        </a:spcBef>
                        <a:buFont typeface="Wingdings" panose="05000000000000000000" pitchFamily="2" charset="2"/>
                        <a:buChar char="§"/>
                      </a:pPr>
                      <a:r>
                        <a:rPr lang="en-US" sz="1600" dirty="0"/>
                        <a:t>Text messages to connect with Quit Coach</a:t>
                      </a:r>
                    </a:p>
                    <a:p>
                      <a:pPr marL="285750" indent="-285750">
                        <a:spcBef>
                          <a:spcPts val="200"/>
                        </a:spcBef>
                        <a:buFont typeface="Wingdings" panose="05000000000000000000" pitchFamily="2" charset="2"/>
                        <a:buChar char="§"/>
                      </a:pPr>
                      <a:r>
                        <a:rPr lang="en-US" sz="1600" dirty="0"/>
                        <a:t>Access to online tools, videos, and educational materials on </a:t>
                      </a:r>
                      <a:r>
                        <a:rPr lang="en-US" sz="1600" dirty="0">
                          <a:hlinkClick r:id="rId3"/>
                        </a:rPr>
                        <a:t>www.QuitNowIndiana.com</a:t>
                      </a:r>
                      <a:r>
                        <a:rPr lang="en-US" sz="1600" dirty="0"/>
                        <a:t> </a:t>
                      </a:r>
                    </a:p>
                  </a:txBody>
                  <a:tcPr>
                    <a:solidFill>
                      <a:schemeClr val="accent1">
                        <a:lumMod val="20000"/>
                        <a:lumOff val="80000"/>
                      </a:schemeClr>
                    </a:solidFill>
                  </a:tcPr>
                </a:tc>
                <a:extLst>
                  <a:ext uri="{0D108BD9-81ED-4DB2-BD59-A6C34878D82A}">
                    <a16:rowId xmlns:a16="http://schemas.microsoft.com/office/drawing/2014/main" val="299990740"/>
                  </a:ext>
                </a:extLst>
              </a:tr>
            </a:tbl>
          </a:graphicData>
        </a:graphic>
      </p:graphicFrame>
      <p:pic>
        <p:nvPicPr>
          <p:cNvPr id="7" name="Picture 6" descr="A picture containing logo&#10;&#10;Description automatically generated">
            <a:extLst>
              <a:ext uri="{FF2B5EF4-FFF2-40B4-BE49-F238E27FC236}">
                <a16:creationId xmlns:a16="http://schemas.microsoft.com/office/drawing/2014/main" id="{5F3F4BDF-9DF9-41A7-B0D6-2C15A585C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9308" y="119924"/>
            <a:ext cx="2102920" cy="2522539"/>
          </a:xfrm>
          <a:prstGeom prst="rect">
            <a:avLst/>
          </a:prstGeom>
        </p:spPr>
      </p:pic>
    </p:spTree>
    <p:extLst>
      <p:ext uri="{BB962C8B-B14F-4D97-AF65-F5344CB8AC3E}">
        <p14:creationId xmlns:p14="http://schemas.microsoft.com/office/powerpoint/2010/main" val="981064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r code&#10;&#10;Description automatically generated">
            <a:extLst>
              <a:ext uri="{FF2B5EF4-FFF2-40B4-BE49-F238E27FC236}">
                <a16:creationId xmlns:a16="http://schemas.microsoft.com/office/drawing/2014/main" id="{9268D7C9-C1ED-412A-9233-D02F564BA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415" y="1176752"/>
            <a:ext cx="2776585" cy="2776585"/>
          </a:xfrm>
          <a:prstGeom prst="rect">
            <a:avLst/>
          </a:prstGeom>
        </p:spPr>
      </p:pic>
      <p:sp>
        <p:nvSpPr>
          <p:cNvPr id="2" name="Title 1">
            <a:extLst>
              <a:ext uri="{FF2B5EF4-FFF2-40B4-BE49-F238E27FC236}">
                <a16:creationId xmlns:a16="http://schemas.microsoft.com/office/drawing/2014/main" id="{A5EBDE79-27BB-4FD1-AF18-ACBA5567074F}"/>
              </a:ext>
            </a:extLst>
          </p:cNvPr>
          <p:cNvSpPr>
            <a:spLocks noGrp="1"/>
          </p:cNvSpPr>
          <p:nvPr>
            <p:ph type="title"/>
          </p:nvPr>
        </p:nvSpPr>
        <p:spPr/>
        <p:txBody>
          <a:bodyPr/>
          <a:lstStyle/>
          <a:p>
            <a:r>
              <a:rPr lang="en-US" dirty="0">
                <a:solidFill>
                  <a:srgbClr val="1882B1"/>
                </a:solidFill>
                <a:latin typeface="+mn-lt"/>
              </a:rPr>
              <a:t>Resources</a:t>
            </a:r>
          </a:p>
        </p:txBody>
      </p:sp>
      <p:sp>
        <p:nvSpPr>
          <p:cNvPr id="3" name="Content Placeholder 2">
            <a:extLst>
              <a:ext uri="{FF2B5EF4-FFF2-40B4-BE49-F238E27FC236}">
                <a16:creationId xmlns:a16="http://schemas.microsoft.com/office/drawing/2014/main" id="{2AC61674-9E0C-4DF0-AB6F-C2E730AD7DF4}"/>
              </a:ext>
            </a:extLst>
          </p:cNvPr>
          <p:cNvSpPr>
            <a:spLocks noGrp="1"/>
          </p:cNvSpPr>
          <p:nvPr>
            <p:ph idx="1"/>
          </p:nvPr>
        </p:nvSpPr>
        <p:spPr/>
        <p:txBody>
          <a:bodyPr/>
          <a:lstStyle/>
          <a:p>
            <a:pPr marL="0" indent="0">
              <a:buNone/>
            </a:pPr>
            <a:r>
              <a:rPr lang="en-US" sz="2400" dirty="0">
                <a:solidFill>
                  <a:schemeClr val="tx2"/>
                </a:solidFill>
                <a:hlinkClick r:id="rId4"/>
              </a:rPr>
              <a:t>Rethink Tobacco Indiana Website </a:t>
            </a:r>
            <a:endParaRPr lang="en-US" sz="2400" dirty="0">
              <a:solidFill>
                <a:schemeClr val="tx2"/>
              </a:solidFill>
              <a:highlight>
                <a:srgbClr val="FFFF00"/>
              </a:highlight>
            </a:endParaRPr>
          </a:p>
          <a:p>
            <a:r>
              <a:rPr lang="en-US" sz="2400" dirty="0">
                <a:solidFill>
                  <a:schemeClr val="tx2"/>
                </a:solidFill>
              </a:rPr>
              <a:t>One-on-One Technical Assistance</a:t>
            </a:r>
          </a:p>
          <a:p>
            <a:r>
              <a:rPr lang="en-US" sz="2400" dirty="0">
                <a:solidFill>
                  <a:schemeClr val="tx2"/>
                </a:solidFill>
              </a:rPr>
              <a:t>Educational Videos for providers and patients</a:t>
            </a:r>
          </a:p>
          <a:p>
            <a:r>
              <a:rPr lang="en-US" sz="2400" dirty="0">
                <a:solidFill>
                  <a:schemeClr val="tx2"/>
                </a:solidFill>
              </a:rPr>
              <a:t>Staff Training</a:t>
            </a:r>
          </a:p>
          <a:p>
            <a:r>
              <a:rPr lang="en-US" sz="2400" dirty="0">
                <a:solidFill>
                  <a:schemeClr val="tx2"/>
                </a:solidFill>
              </a:rPr>
              <a:t>Toolkits</a:t>
            </a:r>
          </a:p>
          <a:p>
            <a:endParaRPr lang="en-US" sz="2400" dirty="0"/>
          </a:p>
          <a:p>
            <a:endParaRPr lang="en-US" sz="2400" dirty="0"/>
          </a:p>
          <a:p>
            <a:endParaRPr lang="en-US" sz="2400" dirty="0"/>
          </a:p>
          <a:p>
            <a:endParaRPr lang="en-US" dirty="0"/>
          </a:p>
        </p:txBody>
      </p:sp>
      <p:sp>
        <p:nvSpPr>
          <p:cNvPr id="4" name="Slide Number Placeholder 3">
            <a:extLst>
              <a:ext uri="{FF2B5EF4-FFF2-40B4-BE49-F238E27FC236}">
                <a16:creationId xmlns:a16="http://schemas.microsoft.com/office/drawing/2014/main" id="{D6C77F58-72C5-4AB3-86F7-7F1C2FC943FC}"/>
              </a:ext>
            </a:extLst>
          </p:cNvPr>
          <p:cNvSpPr>
            <a:spLocks noGrp="1"/>
          </p:cNvSpPr>
          <p:nvPr>
            <p:ph type="sldNum" sz="quarter" idx="12"/>
          </p:nvPr>
        </p:nvSpPr>
        <p:spPr/>
        <p:txBody>
          <a:bodyPr/>
          <a:lstStyle/>
          <a:p>
            <a:fld id="{32E35A13-C281-44A8-8EEF-C95DD58D5649}" type="slidenum">
              <a:rPr lang="en-US" smtClean="0"/>
              <a:t>37</a:t>
            </a:fld>
            <a:endParaRPr lang="en-US"/>
          </a:p>
        </p:txBody>
      </p:sp>
      <p:pic>
        <p:nvPicPr>
          <p:cNvPr id="10" name="Picture 9">
            <a:extLst>
              <a:ext uri="{FF2B5EF4-FFF2-40B4-BE49-F238E27FC236}">
                <a16:creationId xmlns:a16="http://schemas.microsoft.com/office/drawing/2014/main" id="{D752D1B6-0234-46CE-A00F-5749FE479223}"/>
              </a:ext>
            </a:extLst>
          </p:cNvPr>
          <p:cNvPicPr>
            <a:picLocks noChangeAspect="1"/>
          </p:cNvPicPr>
          <p:nvPr/>
        </p:nvPicPr>
        <p:blipFill>
          <a:blip r:embed="rId5"/>
          <a:stretch>
            <a:fillRect/>
          </a:stretch>
        </p:blipFill>
        <p:spPr>
          <a:xfrm>
            <a:off x="609599" y="4267200"/>
            <a:ext cx="7839075" cy="2590800"/>
          </a:xfrm>
          <a:prstGeom prst="rect">
            <a:avLst/>
          </a:prstGeom>
        </p:spPr>
      </p:pic>
    </p:spTree>
    <p:extLst>
      <p:ext uri="{BB962C8B-B14F-4D97-AF65-F5344CB8AC3E}">
        <p14:creationId xmlns:p14="http://schemas.microsoft.com/office/powerpoint/2010/main" val="3166072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6C49-4509-44A1-B861-A693A33049A5}"/>
              </a:ext>
            </a:extLst>
          </p:cNvPr>
          <p:cNvSpPr>
            <a:spLocks noGrp="1"/>
          </p:cNvSpPr>
          <p:nvPr>
            <p:ph type="title"/>
          </p:nvPr>
        </p:nvSpPr>
        <p:spPr/>
        <p:txBody>
          <a:bodyPr/>
          <a:lstStyle/>
          <a:p>
            <a:r>
              <a:rPr lang="en-US" dirty="0">
                <a:solidFill>
                  <a:srgbClr val="1882B1"/>
                </a:solidFill>
                <a:latin typeface="+mn-lt"/>
              </a:rPr>
              <a:t>Tobacco Treatment Specialist (TTS)</a:t>
            </a:r>
            <a:endParaRPr lang="en-US" dirty="0"/>
          </a:p>
        </p:txBody>
      </p:sp>
      <p:sp>
        <p:nvSpPr>
          <p:cNvPr id="3" name="Content Placeholder 2">
            <a:extLst>
              <a:ext uri="{FF2B5EF4-FFF2-40B4-BE49-F238E27FC236}">
                <a16:creationId xmlns:a16="http://schemas.microsoft.com/office/drawing/2014/main" id="{4D75CE50-ECB0-4251-8468-64DBCAADFFBF}"/>
              </a:ext>
            </a:extLst>
          </p:cNvPr>
          <p:cNvSpPr>
            <a:spLocks noGrp="1"/>
          </p:cNvSpPr>
          <p:nvPr>
            <p:ph idx="1"/>
          </p:nvPr>
        </p:nvSpPr>
        <p:spPr>
          <a:xfrm>
            <a:off x="473242" y="1690690"/>
            <a:ext cx="8229600" cy="4486273"/>
          </a:xfrm>
        </p:spPr>
        <p:txBody>
          <a:bodyPr>
            <a:normAutofit/>
          </a:bodyPr>
          <a:lstStyle/>
          <a:p>
            <a:pPr marL="0" indent="0">
              <a:buNone/>
            </a:pPr>
            <a:r>
              <a:rPr lang="en-US" b="0" i="0" dirty="0">
                <a:effectLst/>
              </a:rPr>
              <a:t>A Tobacco Treatment Specialist (TTS) is a professional who is specially trained to possess the </a:t>
            </a:r>
            <a:r>
              <a:rPr lang="en-US" b="0" i="0" dirty="0">
                <a:solidFill>
                  <a:srgbClr val="2AAAE2"/>
                </a:solidFill>
                <a:effectLst/>
              </a:rPr>
              <a:t>skills and knowledge </a:t>
            </a:r>
            <a:r>
              <a:rPr lang="en-US" b="0" i="0" dirty="0">
                <a:effectLst/>
              </a:rPr>
              <a:t>to provide effective, evidence-based interventions for tobacco dependence for all forms of tobacco and nicotine use.</a:t>
            </a:r>
          </a:p>
          <a:p>
            <a:r>
              <a:rPr lang="en-US" sz="2400" dirty="0"/>
              <a:t>Tobacco Treatment Specialists are equipped to </a:t>
            </a:r>
            <a:r>
              <a:rPr lang="en-US" sz="2400" b="0" i="0" dirty="0">
                <a:effectLst/>
              </a:rPr>
              <a:t>develop individualized treatment plans using comprehensive, evidence-based assessments and treatment strategies</a:t>
            </a:r>
            <a:r>
              <a:rPr lang="en-US" sz="2400" dirty="0"/>
              <a:t> for individuals with tobacco use disorder within a health care or community setting.</a:t>
            </a:r>
            <a:endParaRPr lang="en-US" sz="2400" b="0" i="0" dirty="0">
              <a:effectLst/>
            </a:endParaRPr>
          </a:p>
        </p:txBody>
      </p:sp>
    </p:spTree>
    <p:extLst>
      <p:ext uri="{BB962C8B-B14F-4D97-AF65-F5344CB8AC3E}">
        <p14:creationId xmlns:p14="http://schemas.microsoft.com/office/powerpoint/2010/main" val="2143374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3C7BE-A2BE-44A4-A173-27CBFED5B260}"/>
              </a:ext>
            </a:extLst>
          </p:cNvPr>
          <p:cNvSpPr>
            <a:spLocks noGrp="1"/>
          </p:cNvSpPr>
          <p:nvPr>
            <p:ph type="title"/>
          </p:nvPr>
        </p:nvSpPr>
        <p:spPr/>
        <p:txBody>
          <a:bodyPr/>
          <a:lstStyle/>
          <a:p>
            <a:r>
              <a:rPr lang="en-US" dirty="0">
                <a:solidFill>
                  <a:srgbClr val="1882B1"/>
                </a:solidFill>
                <a:latin typeface="+mn-lt"/>
              </a:rPr>
              <a:t>Tobacco Treatment Specialist (TTS) Core Training</a:t>
            </a:r>
            <a:endParaRPr lang="en-US" dirty="0"/>
          </a:p>
        </p:txBody>
      </p:sp>
      <p:sp>
        <p:nvSpPr>
          <p:cNvPr id="3" name="Content Placeholder 2">
            <a:extLst>
              <a:ext uri="{FF2B5EF4-FFF2-40B4-BE49-F238E27FC236}">
                <a16:creationId xmlns:a16="http://schemas.microsoft.com/office/drawing/2014/main" id="{CC41CD2D-8AAE-49BF-8DC8-D9E0DDA383D9}"/>
              </a:ext>
            </a:extLst>
          </p:cNvPr>
          <p:cNvSpPr>
            <a:spLocks noGrp="1"/>
          </p:cNvSpPr>
          <p:nvPr>
            <p:ph idx="1"/>
          </p:nvPr>
        </p:nvSpPr>
        <p:spPr/>
        <p:txBody>
          <a:bodyPr>
            <a:normAutofit/>
          </a:bodyPr>
          <a:lstStyle/>
          <a:p>
            <a:r>
              <a:rPr lang="en-US" dirty="0"/>
              <a:t>TTS Part 1 – </a:t>
            </a:r>
            <a:r>
              <a:rPr lang="en-US" i="1" dirty="0"/>
              <a:t>Prerequisite to Part 2 </a:t>
            </a:r>
          </a:p>
          <a:p>
            <a:pPr lvl="1"/>
            <a:r>
              <a:rPr lang="en-US" dirty="0"/>
              <a:t>8-10 hour online course that must be completed </a:t>
            </a:r>
            <a:r>
              <a:rPr lang="en-US" b="1" dirty="0">
                <a:solidFill>
                  <a:srgbClr val="FF0000"/>
                </a:solidFill>
              </a:rPr>
              <a:t>prior to </a:t>
            </a:r>
            <a:r>
              <a:rPr lang="en-US" dirty="0"/>
              <a:t> attending the virtual 3-day Part 2 training</a:t>
            </a:r>
          </a:p>
          <a:p>
            <a:r>
              <a:rPr lang="en-US" dirty="0"/>
              <a:t>TTS Part 2 </a:t>
            </a:r>
            <a:endParaRPr lang="en-US" dirty="0">
              <a:solidFill>
                <a:srgbClr val="FF0000"/>
              </a:solidFill>
            </a:endParaRPr>
          </a:p>
          <a:p>
            <a:pPr lvl="1"/>
            <a:r>
              <a:rPr lang="en-US" dirty="0"/>
              <a:t>3-day evidence-based training program, delivered virtually via Zoom</a:t>
            </a:r>
          </a:p>
          <a:p>
            <a:r>
              <a:rPr lang="en-US" dirty="0"/>
              <a:t>Final Exam</a:t>
            </a:r>
          </a:p>
          <a:p>
            <a:pPr lvl="1"/>
            <a:r>
              <a:rPr lang="en-US" dirty="0"/>
              <a:t>Part 1: 100 multiple choice questions (3hr time limit)</a:t>
            </a:r>
          </a:p>
          <a:p>
            <a:pPr lvl="1"/>
            <a:r>
              <a:rPr lang="en-US" dirty="0"/>
              <a:t>Part 2: One case study (1hr time limit)</a:t>
            </a:r>
          </a:p>
        </p:txBody>
      </p:sp>
      <p:pic>
        <p:nvPicPr>
          <p:cNvPr id="4" name="Picture 2">
            <a:extLst>
              <a:ext uri="{FF2B5EF4-FFF2-40B4-BE49-F238E27FC236}">
                <a16:creationId xmlns:a16="http://schemas.microsoft.com/office/drawing/2014/main" id="{96960E54-C295-415A-8948-CAFE0E30F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973" y="5761600"/>
            <a:ext cx="1096400" cy="109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95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BE96DD-8403-45B6-BD7E-BAF436603B2A}"/>
              </a:ext>
            </a:extLst>
          </p:cNvPr>
          <p:cNvSpPr>
            <a:spLocks noGrp="1"/>
          </p:cNvSpPr>
          <p:nvPr>
            <p:ph idx="1"/>
          </p:nvPr>
        </p:nvSpPr>
        <p:spPr>
          <a:xfrm>
            <a:off x="628650" y="2929533"/>
            <a:ext cx="7886700" cy="2749153"/>
          </a:xfrm>
        </p:spPr>
        <p:txBody>
          <a:bodyPr>
            <a:normAutofit fontScale="85000" lnSpcReduction="20000"/>
          </a:bodyPr>
          <a:lstStyle/>
          <a:p>
            <a:pPr marL="342900" lvl="1" indent="0">
              <a:buNone/>
            </a:pPr>
            <a:r>
              <a:rPr lang="en-US" sz="3000" dirty="0">
                <a:solidFill>
                  <a:schemeClr val="accent1">
                    <a:lumMod val="75000"/>
                  </a:schemeClr>
                </a:solidFill>
                <a:latin typeface="+mn-lt"/>
              </a:rPr>
              <a:t>Everyone deserves a fair and just opportunity to be as healthy as possible.</a:t>
            </a:r>
          </a:p>
          <a:p>
            <a:pPr marL="342900" lvl="1" indent="0">
              <a:buNone/>
            </a:pPr>
            <a:endParaRPr lang="en-US" sz="3000" dirty="0">
              <a:solidFill>
                <a:schemeClr val="accent1">
                  <a:lumMod val="75000"/>
                </a:schemeClr>
              </a:solidFill>
            </a:endParaRPr>
          </a:p>
          <a:p>
            <a:pPr marL="342900" lvl="1" indent="0">
              <a:buNone/>
            </a:pPr>
            <a:r>
              <a:rPr lang="en-US" sz="3000" dirty="0">
                <a:solidFill>
                  <a:schemeClr val="tx2"/>
                </a:solidFill>
              </a:rPr>
              <a:t>Adults with behavioral health conditions who smoke want to quit and are able to quit – but are less likely to be offered supports that are proven to help people quit for good.</a:t>
            </a:r>
            <a:endParaRPr lang="en-US" sz="3000" dirty="0"/>
          </a:p>
          <a:p>
            <a:pPr marL="342900" lvl="1" indent="0">
              <a:buNone/>
            </a:pPr>
            <a:endParaRPr lang="en-US" dirty="0"/>
          </a:p>
        </p:txBody>
      </p:sp>
      <p:pic>
        <p:nvPicPr>
          <p:cNvPr id="1028" name="Picture 4" descr="Behavioral Health Equity 2020 Banner">
            <a:extLst>
              <a:ext uri="{FF2B5EF4-FFF2-40B4-BE49-F238E27FC236}">
                <a16:creationId xmlns:a16="http://schemas.microsoft.com/office/drawing/2014/main" id="{E50AD032-6AE0-45EE-90A7-FA14968A9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108" y="984607"/>
            <a:ext cx="5172075" cy="1435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524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5193E-B753-46E7-8B4F-96CF15AFB390}"/>
              </a:ext>
            </a:extLst>
          </p:cNvPr>
          <p:cNvSpPr>
            <a:spLocks noGrp="1"/>
          </p:cNvSpPr>
          <p:nvPr>
            <p:ph type="title"/>
          </p:nvPr>
        </p:nvSpPr>
        <p:spPr/>
        <p:txBody>
          <a:bodyPr/>
          <a:lstStyle/>
          <a:p>
            <a:r>
              <a:rPr lang="en-US" dirty="0">
                <a:solidFill>
                  <a:srgbClr val="1882B1"/>
                </a:solidFill>
                <a:latin typeface="+mn-lt"/>
              </a:rPr>
              <a:t>National Certificate in Tobacco Treatment Practice (NCTTP)</a:t>
            </a:r>
            <a:endParaRPr lang="en-US" dirty="0"/>
          </a:p>
        </p:txBody>
      </p:sp>
      <p:sp>
        <p:nvSpPr>
          <p:cNvPr id="3" name="Content Placeholder 2">
            <a:extLst>
              <a:ext uri="{FF2B5EF4-FFF2-40B4-BE49-F238E27FC236}">
                <a16:creationId xmlns:a16="http://schemas.microsoft.com/office/drawing/2014/main" id="{415ECB7C-5F0D-42C9-B142-A1C39574A86A}"/>
              </a:ext>
            </a:extLst>
          </p:cNvPr>
          <p:cNvSpPr>
            <a:spLocks noGrp="1"/>
          </p:cNvSpPr>
          <p:nvPr>
            <p:ph idx="1"/>
          </p:nvPr>
        </p:nvSpPr>
        <p:spPr/>
        <p:txBody>
          <a:bodyPr/>
          <a:lstStyle/>
          <a:p>
            <a:pPr algn="l">
              <a:buFont typeface="Arial" panose="020B0604020202020204" pitchFamily="34" charset="0"/>
              <a:buChar char="•"/>
            </a:pPr>
            <a:r>
              <a:rPr lang="en-US" b="0" i="0" dirty="0">
                <a:solidFill>
                  <a:srgbClr val="333333"/>
                </a:solidFill>
                <a:effectLst/>
              </a:rPr>
              <a:t>Created to standardize and unify tobacco competencies, knowledge, and skills on a national level and provides national, unified recognition of professionals who obtain this prestigious certificate.</a:t>
            </a:r>
          </a:p>
          <a:p>
            <a:pPr algn="l">
              <a:buFont typeface="Arial" panose="020B0604020202020204" pitchFamily="34" charset="0"/>
              <a:buChar char="•"/>
            </a:pPr>
            <a:r>
              <a:rPr lang="en-US" b="0" i="0" dirty="0">
                <a:solidFill>
                  <a:srgbClr val="333333"/>
                </a:solidFill>
                <a:effectLst/>
              </a:rPr>
              <a:t>Demonstrates advanced education in evidence-based tobacco treatment competencies, skills, and practice.</a:t>
            </a:r>
            <a:endParaRPr lang="en-US" dirty="0"/>
          </a:p>
        </p:txBody>
      </p:sp>
      <p:sp>
        <p:nvSpPr>
          <p:cNvPr id="6" name="TextBox 5">
            <a:extLst>
              <a:ext uri="{FF2B5EF4-FFF2-40B4-BE49-F238E27FC236}">
                <a16:creationId xmlns:a16="http://schemas.microsoft.com/office/drawing/2014/main" id="{5AB7401E-2908-4558-89AE-B1A7A9A483A1}"/>
              </a:ext>
            </a:extLst>
          </p:cNvPr>
          <p:cNvSpPr txBox="1"/>
          <p:nvPr/>
        </p:nvSpPr>
        <p:spPr>
          <a:xfrm>
            <a:off x="1572006" y="5823020"/>
            <a:ext cx="6943344" cy="707886"/>
          </a:xfrm>
          <a:prstGeom prst="rect">
            <a:avLst/>
          </a:prstGeom>
          <a:noFill/>
        </p:spPr>
        <p:txBody>
          <a:bodyPr wrap="square">
            <a:spAutoFit/>
          </a:bodyPr>
          <a:lstStyle/>
          <a:p>
            <a:pPr marL="0" indent="0">
              <a:buNone/>
            </a:pPr>
            <a:r>
              <a:rPr lang="en-US" sz="2000" dirty="0">
                <a:solidFill>
                  <a:srgbClr val="0070C0"/>
                </a:solidFill>
                <a:effectLst/>
              </a:rPr>
              <a:t>For more information, FAQs, and to apply go to www.naadac.org/NCTTP</a:t>
            </a:r>
            <a:endParaRPr lang="en-US" sz="2000" dirty="0"/>
          </a:p>
        </p:txBody>
      </p:sp>
    </p:spTree>
    <p:extLst>
      <p:ext uri="{BB962C8B-B14F-4D97-AF65-F5344CB8AC3E}">
        <p14:creationId xmlns:p14="http://schemas.microsoft.com/office/powerpoint/2010/main" val="2787490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1DCD-F316-303D-D349-2D2C783CA5E5}"/>
              </a:ext>
            </a:extLst>
          </p:cNvPr>
          <p:cNvSpPr>
            <a:spLocks noGrp="1"/>
          </p:cNvSpPr>
          <p:nvPr>
            <p:ph type="title"/>
          </p:nvPr>
        </p:nvSpPr>
        <p:spPr/>
        <p:txBody>
          <a:bodyPr>
            <a:normAutofit/>
          </a:bodyPr>
          <a:lstStyle/>
          <a:p>
            <a:r>
              <a:rPr lang="en-US" dirty="0">
                <a:solidFill>
                  <a:srgbClr val="1882B1"/>
                </a:solidFill>
                <a:latin typeface="+mn-lt"/>
              </a:rPr>
              <a:t>Rethink Tobacco Indiana’s 6-hr Tobacco-Free Recovery Workshop</a:t>
            </a:r>
            <a:endParaRPr lang="en-US" dirty="0"/>
          </a:p>
        </p:txBody>
      </p:sp>
      <p:sp>
        <p:nvSpPr>
          <p:cNvPr id="3" name="Content Placeholder 2">
            <a:extLst>
              <a:ext uri="{FF2B5EF4-FFF2-40B4-BE49-F238E27FC236}">
                <a16:creationId xmlns:a16="http://schemas.microsoft.com/office/drawing/2014/main" id="{A0E9483B-3FC5-E986-6CE2-858A31F5FF62}"/>
              </a:ext>
            </a:extLst>
          </p:cNvPr>
          <p:cNvSpPr>
            <a:spLocks noGrp="1"/>
          </p:cNvSpPr>
          <p:nvPr>
            <p:ph idx="1"/>
          </p:nvPr>
        </p:nvSpPr>
        <p:spPr/>
        <p:txBody>
          <a:bodyPr>
            <a:normAutofit/>
          </a:bodyPr>
          <a:lstStyle/>
          <a:p>
            <a:pPr marL="0" indent="0">
              <a:buNone/>
            </a:pPr>
            <a:r>
              <a:rPr lang="en-US" sz="2400" dirty="0">
                <a:ea typeface="Calibri" panose="020F0502020204030204" pitchFamily="34" charset="0"/>
                <a:cs typeface="Calibri" panose="020F0502020204030204" pitchFamily="34" charset="0"/>
              </a:rPr>
              <a:t>D</a:t>
            </a:r>
            <a:r>
              <a:rPr lang="en-US" sz="2400" dirty="0">
                <a:effectLst/>
                <a:ea typeface="Calibri" panose="020F0502020204030204" pitchFamily="34" charset="0"/>
                <a:cs typeface="Calibri" panose="020F0502020204030204" pitchFamily="34" charset="0"/>
              </a:rPr>
              <a:t>esigned for those who interact with persons with behavioral health conditions and have an interest in learning about evidence-based tobacco treatment strategies. </a:t>
            </a:r>
          </a:p>
          <a:p>
            <a:pPr marL="0" indent="0">
              <a:buNone/>
            </a:pPr>
            <a:endParaRPr lang="en-US" sz="2400" dirty="0"/>
          </a:p>
        </p:txBody>
      </p:sp>
      <p:sp>
        <p:nvSpPr>
          <p:cNvPr id="4" name="TextBox 3">
            <a:extLst>
              <a:ext uri="{FF2B5EF4-FFF2-40B4-BE49-F238E27FC236}">
                <a16:creationId xmlns:a16="http://schemas.microsoft.com/office/drawing/2014/main" id="{ED9508B7-92C3-4643-6354-1D0C578E5116}"/>
              </a:ext>
            </a:extLst>
          </p:cNvPr>
          <p:cNvSpPr txBox="1"/>
          <p:nvPr/>
        </p:nvSpPr>
        <p:spPr>
          <a:xfrm>
            <a:off x="5269081" y="3160233"/>
            <a:ext cx="2788327" cy="2585323"/>
          </a:xfrm>
          <a:prstGeom prst="rect">
            <a:avLst/>
          </a:prstGeom>
          <a:noFill/>
        </p:spPr>
        <p:txBody>
          <a:bodyPr wrap="none" rtlCol="0">
            <a:spAutoFit/>
          </a:bodyPr>
          <a:lstStyle/>
          <a:p>
            <a:r>
              <a:rPr lang="en-US" b="1" i="0" u="sng" dirty="0">
                <a:solidFill>
                  <a:srgbClr val="2AAAE2"/>
                </a:solidFill>
                <a:effectLst/>
              </a:rPr>
              <a:t>Who should attend: </a:t>
            </a:r>
          </a:p>
          <a:p>
            <a:r>
              <a:rPr lang="en-US" sz="1800" b="1" i="0" u="none" strike="noStrike" baseline="0" dirty="0"/>
              <a:t>• </a:t>
            </a:r>
            <a:r>
              <a:rPr lang="en-US" sz="1800" b="0" i="0" u="none" strike="noStrike" baseline="0" dirty="0"/>
              <a:t>Addictions counselors </a:t>
            </a:r>
          </a:p>
          <a:p>
            <a:r>
              <a:rPr lang="en-US" sz="1800" b="1" i="0" u="none" strike="noStrike" baseline="0" dirty="0"/>
              <a:t>• </a:t>
            </a:r>
            <a:r>
              <a:rPr lang="en-US" sz="1800" b="0" i="0" u="none" strike="noStrike" baseline="0" dirty="0"/>
              <a:t>Mental health counselors </a:t>
            </a:r>
          </a:p>
          <a:p>
            <a:r>
              <a:rPr lang="en-US" sz="1800" b="1" i="0" u="none" strike="noStrike" baseline="0" dirty="0"/>
              <a:t>• </a:t>
            </a:r>
            <a:r>
              <a:rPr lang="en-US" sz="1800" b="0" i="0" u="none" strike="noStrike" baseline="0" dirty="0"/>
              <a:t>Peer support specialists </a:t>
            </a:r>
          </a:p>
          <a:p>
            <a:r>
              <a:rPr lang="en-US" sz="1800" b="1" i="0" u="none" strike="noStrike" baseline="0" dirty="0"/>
              <a:t>• </a:t>
            </a:r>
            <a:r>
              <a:rPr lang="en-US" sz="1800" b="0" i="0" u="none" strike="noStrike" baseline="0" dirty="0"/>
              <a:t>Nurses </a:t>
            </a:r>
          </a:p>
          <a:p>
            <a:r>
              <a:rPr lang="en-US" sz="1800" b="1" i="0" u="none" strike="noStrike" baseline="0" dirty="0"/>
              <a:t>• </a:t>
            </a:r>
            <a:r>
              <a:rPr lang="en-US" sz="1800" b="0" i="0" u="none" strike="noStrike" baseline="0" dirty="0"/>
              <a:t>Pharmacists </a:t>
            </a:r>
          </a:p>
          <a:p>
            <a:r>
              <a:rPr lang="en-US" sz="1800" b="1" i="0" u="none" strike="noStrike" baseline="0" dirty="0"/>
              <a:t>• </a:t>
            </a:r>
            <a:r>
              <a:rPr lang="en-US" sz="1800" b="0" i="0" u="none" strike="noStrike" baseline="0" dirty="0"/>
              <a:t>Physicians </a:t>
            </a:r>
          </a:p>
          <a:p>
            <a:r>
              <a:rPr lang="en-US" sz="1800" b="1" i="0" u="none" strike="noStrike" baseline="0" dirty="0"/>
              <a:t>• </a:t>
            </a:r>
            <a:r>
              <a:rPr lang="en-US" sz="1800" b="0" i="0" u="none" strike="noStrike" baseline="0" dirty="0"/>
              <a:t>Social workers </a:t>
            </a:r>
          </a:p>
          <a:p>
            <a:endParaRPr lang="en-US" dirty="0"/>
          </a:p>
        </p:txBody>
      </p:sp>
      <p:sp>
        <p:nvSpPr>
          <p:cNvPr id="5" name="TextBox 4">
            <a:extLst>
              <a:ext uri="{FF2B5EF4-FFF2-40B4-BE49-F238E27FC236}">
                <a16:creationId xmlns:a16="http://schemas.microsoft.com/office/drawing/2014/main" id="{2B28094E-19A8-2A69-029E-1ECFF23447E9}"/>
              </a:ext>
            </a:extLst>
          </p:cNvPr>
          <p:cNvSpPr txBox="1"/>
          <p:nvPr/>
        </p:nvSpPr>
        <p:spPr>
          <a:xfrm>
            <a:off x="628650" y="3160233"/>
            <a:ext cx="4182489" cy="3139321"/>
          </a:xfrm>
          <a:prstGeom prst="rect">
            <a:avLst/>
          </a:prstGeom>
          <a:noFill/>
        </p:spPr>
        <p:txBody>
          <a:bodyPr wrap="square" rtlCol="0">
            <a:spAutoFit/>
          </a:bodyPr>
          <a:lstStyle/>
          <a:p>
            <a:r>
              <a:rPr lang="en-US" b="1" u="sng" dirty="0">
                <a:solidFill>
                  <a:srgbClr val="2AAAE2"/>
                </a:solidFill>
                <a:effectLst/>
              </a:rPr>
              <a:t>Learning Objectives:</a:t>
            </a:r>
            <a:endParaRPr lang="en-US" b="1" u="sng" dirty="0"/>
          </a:p>
          <a:p>
            <a:pPr marL="285750" indent="-285750">
              <a:buFont typeface="Arial" panose="020B0604020202020204" pitchFamily="34" charset="0"/>
              <a:buChar char="•"/>
            </a:pPr>
            <a:r>
              <a:rPr lang="en-US" i="0" u="none" strike="noStrike" baseline="0" dirty="0"/>
              <a:t>Describe how tobacco use impedes recovery from behavioral health conditions </a:t>
            </a:r>
          </a:p>
          <a:p>
            <a:pPr marL="285750" indent="-285750">
              <a:buFont typeface="Arial" panose="020B0604020202020204" pitchFamily="34" charset="0"/>
              <a:buChar char="•"/>
            </a:pPr>
            <a:r>
              <a:rPr lang="en-US" sz="1800" i="0" u="none" strike="noStrike" baseline="0" dirty="0"/>
              <a:t>Review medications and cognitive and behavioral strategies to assist tobacco users </a:t>
            </a:r>
          </a:p>
          <a:p>
            <a:pPr marL="285750" indent="-285750">
              <a:buFont typeface="Arial" panose="020B0604020202020204" pitchFamily="34" charset="0"/>
              <a:buChar char="•"/>
            </a:pPr>
            <a:r>
              <a:rPr lang="en-US" sz="1800" i="0" u="none" strike="noStrike" baseline="0" dirty="0"/>
              <a:t>Review evidence-based tobacco treatment strategies and recommendations </a:t>
            </a:r>
            <a:endParaRPr lang="en-US" i="0" u="none" strike="noStrike" baseline="0" dirty="0"/>
          </a:p>
          <a:p>
            <a:endParaRPr lang="en-US" dirty="0"/>
          </a:p>
        </p:txBody>
      </p:sp>
    </p:spTree>
    <p:extLst>
      <p:ext uri="{BB962C8B-B14F-4D97-AF65-F5344CB8AC3E}">
        <p14:creationId xmlns:p14="http://schemas.microsoft.com/office/powerpoint/2010/main" val="3814101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35E9-6997-4AF1-A427-0D99CF7F51B4}"/>
              </a:ext>
            </a:extLst>
          </p:cNvPr>
          <p:cNvSpPr>
            <a:spLocks noGrp="1"/>
          </p:cNvSpPr>
          <p:nvPr>
            <p:ph type="title"/>
          </p:nvPr>
        </p:nvSpPr>
        <p:spPr>
          <a:xfrm>
            <a:off x="782962" y="1179151"/>
            <a:ext cx="2475485" cy="4463889"/>
          </a:xfrm>
        </p:spPr>
        <p:txBody>
          <a:bodyPr anchor="ctr">
            <a:normAutofit/>
          </a:bodyPr>
          <a:lstStyle/>
          <a:p>
            <a:r>
              <a:rPr lang="en-US" dirty="0">
                <a:solidFill>
                  <a:srgbClr val="1882B1"/>
                </a:solidFill>
                <a:latin typeface="+mn-lt"/>
              </a:rPr>
              <a:t>Summary</a:t>
            </a:r>
          </a:p>
        </p:txBody>
      </p:sp>
      <p:sp>
        <p:nvSpPr>
          <p:cNvPr id="3" name="Content Placeholder 2">
            <a:extLst>
              <a:ext uri="{FF2B5EF4-FFF2-40B4-BE49-F238E27FC236}">
                <a16:creationId xmlns:a16="http://schemas.microsoft.com/office/drawing/2014/main" id="{86CF930F-6E54-4853-9092-A980B0089A59}"/>
              </a:ext>
            </a:extLst>
          </p:cNvPr>
          <p:cNvSpPr>
            <a:spLocks noGrp="1"/>
          </p:cNvSpPr>
          <p:nvPr>
            <p:ph idx="1"/>
          </p:nvPr>
        </p:nvSpPr>
        <p:spPr>
          <a:xfrm>
            <a:off x="3258447" y="451513"/>
            <a:ext cx="5231503" cy="5954974"/>
          </a:xfrm>
        </p:spPr>
        <p:txBody>
          <a:bodyPr anchor="ctr">
            <a:noAutofit/>
          </a:bodyPr>
          <a:lstStyle/>
          <a:p>
            <a:pPr>
              <a:lnSpc>
                <a:spcPct val="90000"/>
              </a:lnSpc>
              <a:spcBef>
                <a:spcPts val="600"/>
              </a:spcBef>
            </a:pPr>
            <a:r>
              <a:rPr lang="en-US" sz="1700" dirty="0"/>
              <a:t>Tobacco use disparities exist. Smoking rates are 3 to 5 times higher among persons with mental illness or SUD, compared to that of the general population.</a:t>
            </a:r>
          </a:p>
          <a:p>
            <a:pPr>
              <a:lnSpc>
                <a:spcPct val="90000"/>
              </a:lnSpc>
              <a:spcBef>
                <a:spcPts val="600"/>
              </a:spcBef>
            </a:pPr>
            <a:r>
              <a:rPr lang="en-US" sz="1700" dirty="0"/>
              <a:t>Approximately half of all tobacco-related deaths each year are among persons with behavioral health conditions.</a:t>
            </a:r>
          </a:p>
          <a:p>
            <a:pPr>
              <a:lnSpc>
                <a:spcPct val="90000"/>
              </a:lnSpc>
              <a:spcBef>
                <a:spcPts val="600"/>
              </a:spcBef>
            </a:pPr>
            <a:r>
              <a:rPr lang="en-US" sz="1700" dirty="0"/>
              <a:t>Tobacco use exacerbates symptoms of behavioral health conditions and negatively affects treatment and recovery.  </a:t>
            </a:r>
            <a:r>
              <a:rPr lang="en-US" sz="1700" b="1" dirty="0">
                <a:solidFill>
                  <a:schemeClr val="accent1"/>
                </a:solidFill>
              </a:rPr>
              <a:t>Tobacco treatment, during addictions treatment is associated with a 25% increase in long-term recovery and overall patient outcomes</a:t>
            </a:r>
            <a:r>
              <a:rPr lang="en-US" sz="1700" dirty="0">
                <a:solidFill>
                  <a:schemeClr val="accent1"/>
                </a:solidFill>
              </a:rPr>
              <a:t>.</a:t>
            </a:r>
          </a:p>
          <a:p>
            <a:pPr>
              <a:lnSpc>
                <a:spcPct val="90000"/>
              </a:lnSpc>
              <a:spcBef>
                <a:spcPts val="600"/>
              </a:spcBef>
            </a:pPr>
            <a:r>
              <a:rPr lang="en-US" sz="1700" dirty="0"/>
              <a:t>Indiana has an overwhelming burden of premature death, disease, and disability from high tobacco use rates.</a:t>
            </a:r>
          </a:p>
          <a:p>
            <a:pPr>
              <a:lnSpc>
                <a:spcPct val="90000"/>
              </a:lnSpc>
              <a:spcBef>
                <a:spcPts val="600"/>
              </a:spcBef>
            </a:pPr>
            <a:r>
              <a:rPr lang="en-US" sz="1700" dirty="0"/>
              <a:t>To maximize success, tobacco cessation interventions should include behavioral counseling </a:t>
            </a:r>
            <a:r>
              <a:rPr lang="en-US" sz="1700" u="sng" dirty="0"/>
              <a:t>and</a:t>
            </a:r>
            <a:r>
              <a:rPr lang="en-US" sz="1700" dirty="0"/>
              <a:t> one or more tobacco treatment medications.</a:t>
            </a:r>
          </a:p>
          <a:p>
            <a:pPr>
              <a:lnSpc>
                <a:spcPct val="90000"/>
              </a:lnSpc>
              <a:spcBef>
                <a:spcPts val="600"/>
              </a:spcBef>
            </a:pPr>
            <a:r>
              <a:rPr lang="en-US" sz="1700" dirty="0"/>
              <a:t>Behavioral health treatment facilities should adopt and implement TF-free grounds policies and integrate tobacco treatment into services.</a:t>
            </a:r>
          </a:p>
        </p:txBody>
      </p:sp>
      <p:sp>
        <p:nvSpPr>
          <p:cNvPr id="4" name="Slide Number Placeholder 3">
            <a:extLst>
              <a:ext uri="{FF2B5EF4-FFF2-40B4-BE49-F238E27FC236}">
                <a16:creationId xmlns:a16="http://schemas.microsoft.com/office/drawing/2014/main" id="{2138B1A8-B231-44DF-A511-6A2510BAC5FD}"/>
              </a:ext>
            </a:extLst>
          </p:cNvPr>
          <p:cNvSpPr>
            <a:spLocks noGrp="1"/>
          </p:cNvSpPr>
          <p:nvPr>
            <p:ph type="sldNum" sz="quarter" idx="12"/>
          </p:nvPr>
        </p:nvSpPr>
        <p:spPr>
          <a:xfrm>
            <a:off x="6442997" y="6041362"/>
            <a:ext cx="512504" cy="365125"/>
          </a:xfrm>
        </p:spPr>
        <p:txBody>
          <a:bodyPr>
            <a:normAutofit/>
          </a:bodyPr>
          <a:lstStyle/>
          <a:p>
            <a:pPr>
              <a:spcAft>
                <a:spcPts val="600"/>
              </a:spcAft>
            </a:pPr>
            <a:fld id="{32E35A13-C281-44A8-8EEF-C95DD58D5649}" type="slidenum">
              <a:rPr lang="en-US" smtClean="0"/>
              <a:pPr>
                <a:spcAft>
                  <a:spcPts val="600"/>
                </a:spcAft>
              </a:pPr>
              <a:t>42</a:t>
            </a:fld>
            <a:endParaRPr lang="en-US"/>
          </a:p>
        </p:txBody>
      </p:sp>
    </p:spTree>
    <p:extLst>
      <p:ext uri="{BB962C8B-B14F-4D97-AF65-F5344CB8AC3E}">
        <p14:creationId xmlns:p14="http://schemas.microsoft.com/office/powerpoint/2010/main" val="3937010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3E2C-2DE0-418C-A1DA-B215E20778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783C09-A92D-4D9E-A492-B9660B79A66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BF8DD3A-C067-41D8-8B24-D41E6EC5E12C}"/>
              </a:ext>
            </a:extLst>
          </p:cNvPr>
          <p:cNvPicPr>
            <a:picLocks noChangeAspect="1"/>
          </p:cNvPicPr>
          <p:nvPr/>
        </p:nvPicPr>
        <p:blipFill>
          <a:blip r:embed="rId3"/>
          <a:stretch>
            <a:fillRect/>
          </a:stretch>
        </p:blipFill>
        <p:spPr>
          <a:xfrm>
            <a:off x="0" y="0"/>
            <a:ext cx="8293395" cy="6858000"/>
          </a:xfrm>
          <a:prstGeom prst="rect">
            <a:avLst/>
          </a:prstGeom>
        </p:spPr>
      </p:pic>
    </p:spTree>
    <p:extLst>
      <p:ext uri="{BB962C8B-B14F-4D97-AF65-F5344CB8AC3E}">
        <p14:creationId xmlns:p14="http://schemas.microsoft.com/office/powerpoint/2010/main" val="1846702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F73A-357E-4D1A-BAC9-84840866FDE5}"/>
              </a:ext>
            </a:extLst>
          </p:cNvPr>
          <p:cNvSpPr>
            <a:spLocks noGrp="1"/>
          </p:cNvSpPr>
          <p:nvPr>
            <p:ph type="title"/>
          </p:nvPr>
        </p:nvSpPr>
        <p:spPr>
          <a:xfrm>
            <a:off x="4616613" y="946960"/>
            <a:ext cx="4325161" cy="673049"/>
          </a:xfrm>
        </p:spPr>
        <p:txBody>
          <a:bodyPr>
            <a:normAutofit/>
          </a:bodyPr>
          <a:lstStyle/>
          <a:p>
            <a:pPr algn="ctr"/>
            <a:r>
              <a:rPr lang="en-US" sz="4050" dirty="0"/>
              <a:t>Contact Info</a:t>
            </a:r>
            <a:r>
              <a:rPr lang="en-US" dirty="0"/>
              <a:t>	</a:t>
            </a:r>
          </a:p>
        </p:txBody>
      </p:sp>
      <p:sp>
        <p:nvSpPr>
          <p:cNvPr id="3" name="Content Placeholder 2">
            <a:extLst>
              <a:ext uri="{FF2B5EF4-FFF2-40B4-BE49-F238E27FC236}">
                <a16:creationId xmlns:a16="http://schemas.microsoft.com/office/drawing/2014/main" id="{80D22C5E-AD3E-4C37-82ED-28D957BA1477}"/>
              </a:ext>
            </a:extLst>
          </p:cNvPr>
          <p:cNvSpPr>
            <a:spLocks noGrp="1"/>
          </p:cNvSpPr>
          <p:nvPr>
            <p:ph idx="1"/>
          </p:nvPr>
        </p:nvSpPr>
        <p:spPr>
          <a:xfrm>
            <a:off x="4616612" y="1841186"/>
            <a:ext cx="4229122" cy="3713693"/>
          </a:xfrm>
        </p:spPr>
        <p:txBody>
          <a:bodyPr>
            <a:noAutofit/>
          </a:bodyPr>
          <a:lstStyle/>
          <a:p>
            <a:pPr marL="0" indent="0" algn="ctr">
              <a:lnSpc>
                <a:spcPct val="100000"/>
              </a:lnSpc>
              <a:spcBef>
                <a:spcPts val="450"/>
              </a:spcBef>
              <a:buNone/>
            </a:pPr>
            <a:endParaRPr lang="en-US" sz="2000" b="1" dirty="0">
              <a:latin typeface="+mj-lt"/>
            </a:endParaRPr>
          </a:p>
          <a:p>
            <a:pPr marL="0" indent="0" algn="ctr">
              <a:lnSpc>
                <a:spcPct val="100000"/>
              </a:lnSpc>
              <a:spcBef>
                <a:spcPts val="450"/>
              </a:spcBef>
              <a:buNone/>
            </a:pPr>
            <a:endParaRPr lang="en-US" sz="2000" b="1" dirty="0">
              <a:latin typeface="+mj-lt"/>
            </a:endParaRPr>
          </a:p>
          <a:p>
            <a:pPr marL="0" indent="0" algn="ctr">
              <a:lnSpc>
                <a:spcPct val="100000"/>
              </a:lnSpc>
              <a:spcBef>
                <a:spcPts val="450"/>
              </a:spcBef>
              <a:buNone/>
            </a:pPr>
            <a:r>
              <a:rPr lang="en-US" sz="2400" b="1" dirty="0">
                <a:latin typeface="+mj-lt"/>
              </a:rPr>
              <a:t>Debi Buckles</a:t>
            </a:r>
          </a:p>
          <a:p>
            <a:pPr marL="0" indent="0" algn="ctr">
              <a:lnSpc>
                <a:spcPct val="100000"/>
              </a:lnSpc>
              <a:spcBef>
                <a:spcPts val="450"/>
              </a:spcBef>
              <a:buNone/>
            </a:pPr>
            <a:r>
              <a:rPr lang="en-US" sz="2000" dirty="0"/>
              <a:t>RTI Project Director</a:t>
            </a:r>
          </a:p>
          <a:p>
            <a:pPr marL="0" indent="0" algn="ctr">
              <a:lnSpc>
                <a:spcPct val="100000"/>
              </a:lnSpc>
              <a:spcBef>
                <a:spcPts val="450"/>
              </a:spcBef>
              <a:buNone/>
            </a:pPr>
            <a:r>
              <a:rPr lang="en-US" sz="2000" dirty="0">
                <a:hlinkClick r:id="rId3"/>
              </a:rPr>
              <a:t>dhudson@iu.edu</a:t>
            </a:r>
            <a:r>
              <a:rPr lang="en-US" sz="2000" dirty="0"/>
              <a:t> </a:t>
            </a:r>
          </a:p>
          <a:p>
            <a:pPr marL="0" indent="0" algn="ctr">
              <a:lnSpc>
                <a:spcPct val="100000"/>
              </a:lnSpc>
              <a:spcBef>
                <a:spcPts val="450"/>
              </a:spcBef>
              <a:buNone/>
            </a:pPr>
            <a:endParaRPr lang="en-US" dirty="0"/>
          </a:p>
          <a:p>
            <a:pPr marL="0" indent="0" algn="ctr">
              <a:lnSpc>
                <a:spcPct val="100000"/>
              </a:lnSpc>
              <a:buNone/>
            </a:pPr>
            <a:r>
              <a:rPr lang="en-US" sz="2000" dirty="0">
                <a:solidFill>
                  <a:srgbClr val="2AAAE2"/>
                </a:solidFill>
              </a:rPr>
              <a:t>www.RethinkTobaccoIndiana.org </a:t>
            </a:r>
          </a:p>
          <a:p>
            <a:pPr marL="0" indent="0" algn="ctr">
              <a:lnSpc>
                <a:spcPct val="100000"/>
              </a:lnSpc>
              <a:buNone/>
            </a:pPr>
            <a:endParaRPr lang="en-US" sz="1800" dirty="0">
              <a:solidFill>
                <a:srgbClr val="2AAAE2"/>
              </a:solidFill>
              <a:latin typeface="+mj-lt"/>
            </a:endParaRPr>
          </a:p>
          <a:p>
            <a:pPr marL="0" indent="0" algn="ctr">
              <a:lnSpc>
                <a:spcPct val="100000"/>
              </a:lnSpc>
              <a:buNone/>
            </a:pPr>
            <a:endParaRPr lang="en-US" sz="1800" dirty="0">
              <a:solidFill>
                <a:srgbClr val="2AAAE2"/>
              </a:solidFill>
              <a:latin typeface="+mj-lt"/>
            </a:endParaRPr>
          </a:p>
        </p:txBody>
      </p:sp>
      <p:cxnSp>
        <p:nvCxnSpPr>
          <p:cNvPr id="7" name="Straight Connector 6">
            <a:extLst>
              <a:ext uri="{FF2B5EF4-FFF2-40B4-BE49-F238E27FC236}">
                <a16:creationId xmlns:a16="http://schemas.microsoft.com/office/drawing/2014/main" id="{AF75BCC6-51A6-4EDC-BFD0-7F330FF5B0C6}"/>
              </a:ext>
            </a:extLst>
          </p:cNvPr>
          <p:cNvCxnSpPr/>
          <p:nvPr/>
        </p:nvCxnSpPr>
        <p:spPr>
          <a:xfrm>
            <a:off x="4353674" y="1188592"/>
            <a:ext cx="0" cy="4584842"/>
          </a:xfrm>
          <a:prstGeom prst="line">
            <a:avLst/>
          </a:prstGeom>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20BD4B3E-336A-4B7B-9848-30DE6B9FA918}"/>
              </a:ext>
            </a:extLst>
          </p:cNvPr>
          <p:cNvSpPr txBox="1">
            <a:spLocks/>
          </p:cNvSpPr>
          <p:nvPr/>
        </p:nvSpPr>
        <p:spPr>
          <a:xfrm>
            <a:off x="350701" y="1026962"/>
            <a:ext cx="3740036" cy="922860"/>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85000"/>
              </a:lnSpc>
              <a:spcBef>
                <a:spcPct val="0"/>
              </a:spcBef>
              <a:buNone/>
              <a:defRPr sz="4400" kern="1200" spc="-120" baseline="0">
                <a:solidFill>
                  <a:schemeClr val="accent1"/>
                </a:solidFill>
                <a:latin typeface="+mj-lt"/>
                <a:ea typeface="+mj-ea"/>
                <a:cs typeface="+mj-cs"/>
              </a:defRPr>
            </a:lvl1pPr>
          </a:lstStyle>
          <a:p>
            <a:pPr algn="ctr"/>
            <a:r>
              <a:rPr lang="en-US" sz="4500" dirty="0"/>
              <a:t>QUESTIONS</a:t>
            </a:r>
            <a:r>
              <a:rPr lang="en-US" sz="4050" dirty="0"/>
              <a:t>	</a:t>
            </a:r>
          </a:p>
        </p:txBody>
      </p:sp>
      <p:pic>
        <p:nvPicPr>
          <p:cNvPr id="10" name="Picture 9">
            <a:extLst>
              <a:ext uri="{FF2B5EF4-FFF2-40B4-BE49-F238E27FC236}">
                <a16:creationId xmlns:a16="http://schemas.microsoft.com/office/drawing/2014/main" id="{D1FBA618-62A8-48AA-AA47-953D8A1871C5}"/>
              </a:ext>
            </a:extLst>
          </p:cNvPr>
          <p:cNvPicPr>
            <a:picLocks noChangeAspect="1"/>
          </p:cNvPicPr>
          <p:nvPr/>
        </p:nvPicPr>
        <p:blipFill>
          <a:blip r:embed="rId4"/>
          <a:stretch>
            <a:fillRect/>
          </a:stretch>
        </p:blipFill>
        <p:spPr>
          <a:xfrm>
            <a:off x="298262" y="2534227"/>
            <a:ext cx="3647054" cy="2207660"/>
          </a:xfrm>
          <a:prstGeom prst="rect">
            <a:avLst/>
          </a:prstGeom>
        </p:spPr>
      </p:pic>
    </p:spTree>
    <p:extLst>
      <p:ext uri="{BB962C8B-B14F-4D97-AF65-F5344CB8AC3E}">
        <p14:creationId xmlns:p14="http://schemas.microsoft.com/office/powerpoint/2010/main" val="4215891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9BDAEF-B5BD-4907-A357-D101B77D5463}"/>
              </a:ext>
            </a:extLst>
          </p:cNvPr>
          <p:cNvSpPr>
            <a:spLocks noGrp="1"/>
          </p:cNvSpPr>
          <p:nvPr>
            <p:ph type="title"/>
          </p:nvPr>
        </p:nvSpPr>
        <p:spPr>
          <a:xfrm>
            <a:off x="371539" y="223601"/>
            <a:ext cx="7886700" cy="1325563"/>
          </a:xfrm>
        </p:spPr>
        <p:txBody>
          <a:bodyPr>
            <a:normAutofit/>
          </a:bodyPr>
          <a:lstStyle/>
          <a:p>
            <a:r>
              <a:rPr lang="en-US" sz="3200" dirty="0">
                <a:solidFill>
                  <a:schemeClr val="accent1">
                    <a:lumMod val="75000"/>
                  </a:schemeClr>
                </a:solidFill>
                <a:latin typeface="+mn-lt"/>
              </a:rPr>
              <a:t>Current Cigarette Use Among Adults, Regional Trends, BRFSS 2022</a:t>
            </a:r>
            <a:endParaRPr lang="en-US" sz="3200" dirty="0"/>
          </a:p>
        </p:txBody>
      </p:sp>
      <p:sp>
        <p:nvSpPr>
          <p:cNvPr id="8" name="TextBox 7">
            <a:extLst>
              <a:ext uri="{FF2B5EF4-FFF2-40B4-BE49-F238E27FC236}">
                <a16:creationId xmlns:a16="http://schemas.microsoft.com/office/drawing/2014/main" id="{3CD4FE93-ED1C-4BE1-9041-5F70BA01B4BC}"/>
              </a:ext>
            </a:extLst>
          </p:cNvPr>
          <p:cNvSpPr txBox="1"/>
          <p:nvPr/>
        </p:nvSpPr>
        <p:spPr>
          <a:xfrm>
            <a:off x="7396053" y="4180324"/>
            <a:ext cx="1119298" cy="2031325"/>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4353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4353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4353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4353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4353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4353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43535"/>
              </a:solidFill>
              <a:effectLst/>
              <a:uLnTx/>
              <a:uFillTx/>
              <a:latin typeface="Arial"/>
              <a:ea typeface="+mn-ea"/>
              <a:cs typeface="+mn-cs"/>
            </a:endParaRPr>
          </a:p>
        </p:txBody>
      </p:sp>
      <p:sp>
        <p:nvSpPr>
          <p:cNvPr id="9" name="TextBox 8">
            <a:extLst>
              <a:ext uri="{FF2B5EF4-FFF2-40B4-BE49-F238E27FC236}">
                <a16:creationId xmlns:a16="http://schemas.microsoft.com/office/drawing/2014/main" id="{4D60ED31-A738-4346-9DD2-F7387448E05D}"/>
              </a:ext>
            </a:extLst>
          </p:cNvPr>
          <p:cNvSpPr txBox="1"/>
          <p:nvPr/>
        </p:nvSpPr>
        <p:spPr>
          <a:xfrm>
            <a:off x="1118793" y="6465804"/>
            <a:ext cx="7156525" cy="369332"/>
          </a:xfrm>
          <a:prstGeom prst="rect">
            <a:avLst/>
          </a:prstGeom>
          <a:noFill/>
        </p:spPr>
        <p:txBody>
          <a:bodyPr wrap="square" rtlCol="0">
            <a:spAutoFit/>
          </a:bodyPr>
          <a:lstStyle/>
          <a:p>
            <a:r>
              <a:rPr lang="en-US" sz="900" dirty="0">
                <a:solidFill>
                  <a:schemeClr val="bg1">
                    <a:lumMod val="50000"/>
                  </a:schemeClr>
                </a:solidFill>
              </a:rPr>
              <a:t>CDC, National Center for Chronic Disease Prevention and Health Promotion, Division of Population Health. BRFSS Prevalence &amp; Trends Data [online]. 2021. [accessed Feb 13, 2023]. URL: https://www.cdc.gov/brfss/brfssprevalence/.</a:t>
            </a:r>
          </a:p>
        </p:txBody>
      </p:sp>
      <p:sp>
        <p:nvSpPr>
          <p:cNvPr id="10" name="Text Box 22">
            <a:extLst>
              <a:ext uri="{FF2B5EF4-FFF2-40B4-BE49-F238E27FC236}">
                <a16:creationId xmlns:a16="http://schemas.microsoft.com/office/drawing/2014/main" id="{A23A9432-4FBF-4572-9D14-A710177B7AA5}"/>
              </a:ext>
            </a:extLst>
          </p:cNvPr>
          <p:cNvSpPr txBox="1">
            <a:spLocks noChangeArrowheads="1"/>
          </p:cNvSpPr>
          <p:nvPr/>
        </p:nvSpPr>
        <p:spPr bwMode="auto">
          <a:xfrm>
            <a:off x="0" y="5984043"/>
            <a:ext cx="9144000" cy="461651"/>
          </a:xfrm>
          <a:prstGeom prst="rect">
            <a:avLst/>
          </a:prstGeom>
          <a:solidFill>
            <a:schemeClr val="accent1"/>
          </a:solidFill>
          <a:ln>
            <a:noFill/>
          </a:ln>
        </p:spPr>
        <p:txBody>
          <a:bodyPr wrap="square" lIns="91426" tIns="45713" rIns="91426" bIns="45713">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457200" eaLnBrk="1" fontAlgn="base" hangingPunct="1">
              <a:spcBef>
                <a:spcPct val="100000"/>
              </a:spcBef>
              <a:spcAft>
                <a:spcPct val="20000"/>
              </a:spcAft>
              <a:buClr>
                <a:srgbClr val="FFFFFF"/>
              </a:buClr>
              <a:buSzPct val="60000"/>
              <a:buNone/>
              <a:defRPr/>
            </a:pPr>
            <a:r>
              <a:rPr lang="en-US" altLang="en-US" sz="2400" b="1" cap="all" dirty="0">
                <a:solidFill>
                  <a:prstClr val="white"/>
                </a:solidFill>
                <a:latin typeface="Arial"/>
              </a:rPr>
              <a:t>Nearly 70% of adults who smoke want to quit</a:t>
            </a:r>
          </a:p>
        </p:txBody>
      </p:sp>
      <p:pic>
        <p:nvPicPr>
          <p:cNvPr id="13" name="Picture 12">
            <a:extLst>
              <a:ext uri="{FF2B5EF4-FFF2-40B4-BE49-F238E27FC236}">
                <a16:creationId xmlns:a16="http://schemas.microsoft.com/office/drawing/2014/main" id="{57F2D080-316C-2996-3151-AB6B2F16772C}"/>
              </a:ext>
            </a:extLst>
          </p:cNvPr>
          <p:cNvPicPr>
            <a:picLocks noChangeAspect="1"/>
          </p:cNvPicPr>
          <p:nvPr/>
        </p:nvPicPr>
        <p:blipFill>
          <a:blip r:embed="rId3"/>
          <a:stretch>
            <a:fillRect/>
          </a:stretch>
        </p:blipFill>
        <p:spPr>
          <a:xfrm>
            <a:off x="7374066" y="2014850"/>
            <a:ext cx="1768346" cy="2165474"/>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FFB82626-365E-FFB8-D089-60D949B23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380" y="1864137"/>
            <a:ext cx="7143686" cy="3961082"/>
          </a:xfrm>
          <a:prstGeom prst="rect">
            <a:avLst/>
          </a:prstGeom>
        </p:spPr>
      </p:pic>
      <p:sp>
        <p:nvSpPr>
          <p:cNvPr id="15" name="Callout: Line 14">
            <a:extLst>
              <a:ext uri="{FF2B5EF4-FFF2-40B4-BE49-F238E27FC236}">
                <a16:creationId xmlns:a16="http://schemas.microsoft.com/office/drawing/2014/main" id="{8A9ECC44-0058-4871-AAE9-60E709847404}"/>
              </a:ext>
            </a:extLst>
          </p:cNvPr>
          <p:cNvSpPr/>
          <p:nvPr/>
        </p:nvSpPr>
        <p:spPr>
          <a:xfrm>
            <a:off x="4479972" y="1626673"/>
            <a:ext cx="1330465" cy="474929"/>
          </a:xfrm>
          <a:prstGeom prst="borderCallout1">
            <a:avLst>
              <a:gd name="adj1" fmla="val 366180"/>
              <a:gd name="adj2" fmla="val 6990"/>
              <a:gd name="adj3" fmla="val 94045"/>
              <a:gd name="adj4" fmla="val 4515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IN = </a:t>
            </a:r>
            <a:r>
              <a:rPr lang="en-US" dirty="0">
                <a:solidFill>
                  <a:srgbClr val="FF0000"/>
                </a:solidFill>
                <a:latin typeface="Arial"/>
              </a:rPr>
              <a:t>16.2</a:t>
            </a:r>
            <a:r>
              <a:rPr kumimoji="0" lang="en-US" sz="1800" b="0" i="0" u="none" strike="noStrike" kern="1200" cap="none" spc="0" normalizeH="0" baseline="0" noProof="0" dirty="0">
                <a:ln>
                  <a:noFill/>
                </a:ln>
                <a:solidFill>
                  <a:srgbClr val="FF0000"/>
                </a:solidFill>
                <a:effectLst/>
                <a:uLnTx/>
                <a:uFillTx/>
                <a:latin typeface="Arial"/>
                <a:ea typeface="+mn-ea"/>
                <a:cs typeface="+mn-cs"/>
              </a:rPr>
              <a:t>%</a:t>
            </a:r>
          </a:p>
        </p:txBody>
      </p:sp>
    </p:spTree>
    <p:extLst>
      <p:ext uri="{BB962C8B-B14F-4D97-AF65-F5344CB8AC3E}">
        <p14:creationId xmlns:p14="http://schemas.microsoft.com/office/powerpoint/2010/main" val="323862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2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6412"/>
            <a:ext cx="7876674" cy="1263314"/>
          </a:xfrm>
        </p:spPr>
        <p:txBody>
          <a:bodyPr>
            <a:normAutofit/>
          </a:bodyPr>
          <a:lstStyle/>
          <a:p>
            <a:r>
              <a:rPr lang="en-US" sz="3200" dirty="0">
                <a:solidFill>
                  <a:schemeClr val="accent1">
                    <a:lumMod val="75000"/>
                  </a:schemeClr>
                </a:solidFill>
                <a:latin typeface="+mn-lt"/>
              </a:rPr>
              <a:t>Current Smoking: 2022 Demographics</a:t>
            </a:r>
            <a:endParaRPr lang="en-US" b="1" dirty="0"/>
          </a:p>
        </p:txBody>
      </p:sp>
      <p:sp>
        <p:nvSpPr>
          <p:cNvPr id="11" name="TextBox 10"/>
          <p:cNvSpPr txBox="1"/>
          <p:nvPr/>
        </p:nvSpPr>
        <p:spPr>
          <a:xfrm>
            <a:off x="0" y="6564959"/>
            <a:ext cx="7924800" cy="276999"/>
          </a:xfrm>
          <a:prstGeom prst="rect">
            <a:avLst/>
          </a:prstGeom>
          <a:noFill/>
        </p:spPr>
        <p:txBody>
          <a:bodyPr wrap="square" rtlCol="0">
            <a:spAutoFit/>
          </a:bodyPr>
          <a:lstStyle/>
          <a:p>
            <a:r>
              <a:rPr lang="en-US" sz="1200" dirty="0"/>
              <a:t>Note:  Race and ethnicity are treated as mutually exclusive categories. </a:t>
            </a:r>
          </a:p>
        </p:txBody>
      </p:sp>
      <p:graphicFrame>
        <p:nvGraphicFramePr>
          <p:cNvPr id="3" name="Content Placeholder 11">
            <a:extLst>
              <a:ext uri="{FF2B5EF4-FFF2-40B4-BE49-F238E27FC236}">
                <a16:creationId xmlns:a16="http://schemas.microsoft.com/office/drawing/2014/main" id="{4B4CA02F-20B4-6CA8-2000-6C1F9B67856D}"/>
              </a:ext>
            </a:extLst>
          </p:cNvPr>
          <p:cNvGraphicFramePr>
            <a:graphicFrameLocks noGrp="1"/>
          </p:cNvGraphicFramePr>
          <p:nvPr>
            <p:ph idx="1"/>
          </p:nvPr>
        </p:nvGraphicFramePr>
        <p:xfrm>
          <a:off x="191361" y="2066057"/>
          <a:ext cx="8289470" cy="400171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CF0644CF-2344-ABE0-6C82-4E4F57833403}"/>
              </a:ext>
            </a:extLst>
          </p:cNvPr>
          <p:cNvSpPr txBox="1"/>
          <p:nvPr/>
        </p:nvSpPr>
        <p:spPr>
          <a:xfrm>
            <a:off x="397759" y="1484181"/>
            <a:ext cx="7876674" cy="646331"/>
          </a:xfrm>
          <a:prstGeom prst="rect">
            <a:avLst/>
          </a:prstGeom>
          <a:noFill/>
        </p:spPr>
        <p:txBody>
          <a:bodyPr wrap="square">
            <a:spAutoFit/>
          </a:bodyPr>
          <a:lstStyle/>
          <a:p>
            <a:r>
              <a:rPr lang="en-US" sz="1800" b="0" dirty="0">
                <a:latin typeface="Segoe UI" panose="020B0502040204020203" pitchFamily="34" charset="0"/>
                <a:cs typeface="Segoe UI" panose="020B0502040204020203" pitchFamily="34" charset="0"/>
              </a:rPr>
              <a:t>Rates of smoking were </a:t>
            </a:r>
            <a:r>
              <a:rPr lang="en-US" sz="1800" b="1" dirty="0">
                <a:latin typeface="Segoe UI" panose="020B0502040204020203" pitchFamily="34" charset="0"/>
                <a:cs typeface="Segoe UI" panose="020B0502040204020203" pitchFamily="34" charset="0"/>
              </a:rPr>
              <a:t>significantly</a:t>
            </a:r>
            <a:r>
              <a:rPr lang="en-US" sz="1800" b="1" baseline="0" dirty="0">
                <a:latin typeface="Segoe UI" panose="020B0502040204020203" pitchFamily="34" charset="0"/>
                <a:cs typeface="Segoe UI" panose="020B0502040204020203" pitchFamily="34" charset="0"/>
              </a:rPr>
              <a:t> lower </a:t>
            </a:r>
            <a:r>
              <a:rPr lang="en-US" sz="1800" b="0" baseline="0" dirty="0">
                <a:latin typeface="Segoe UI" panose="020B0502040204020203" pitchFamily="34" charset="0"/>
                <a:cs typeface="Segoe UI" panose="020B0502040204020203" pitchFamily="34" charset="0"/>
              </a:rPr>
              <a:t>among adults who are </a:t>
            </a:r>
            <a:r>
              <a:rPr lang="en-US" b="1" dirty="0">
                <a:latin typeface="Segoe UI" panose="020B0502040204020203" pitchFamily="34" charset="0"/>
                <a:cs typeface="Segoe UI" panose="020B0502040204020203" pitchFamily="34" charset="0"/>
              </a:rPr>
              <a:t>females, Hispanic racial group </a:t>
            </a:r>
            <a:r>
              <a:rPr lang="en-US" sz="1800" b="0" baseline="0" dirty="0">
                <a:latin typeface="Segoe UI" panose="020B0502040204020203" pitchFamily="34" charset="0"/>
                <a:cs typeface="Segoe UI" panose="020B0502040204020203" pitchFamily="34" charset="0"/>
              </a:rPr>
              <a:t>and those who are </a:t>
            </a:r>
            <a:r>
              <a:rPr lang="en-US" b="1" dirty="0">
                <a:latin typeface="Segoe UI" panose="020B0502040204020203" pitchFamily="34" charset="0"/>
                <a:cs typeface="Segoe UI" panose="020B0502040204020203" pitchFamily="34" charset="0"/>
              </a:rPr>
              <a:t>18 to 24 </a:t>
            </a:r>
            <a:r>
              <a:rPr lang="en-US" sz="1800" baseline="0" dirty="0">
                <a:latin typeface="Segoe UI" panose="020B0502040204020203" pitchFamily="34" charset="0"/>
                <a:cs typeface="Segoe UI" panose="020B0502040204020203" pitchFamily="34" charset="0"/>
              </a:rPr>
              <a:t>and</a:t>
            </a:r>
            <a:r>
              <a:rPr lang="en-US" sz="1800" b="1" baseline="0"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65 or older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5" y="228599"/>
            <a:ext cx="8803105" cy="1179095"/>
          </a:xfrm>
        </p:spPr>
        <p:txBody>
          <a:bodyPr>
            <a:normAutofit/>
          </a:bodyPr>
          <a:lstStyle/>
          <a:p>
            <a:r>
              <a:rPr lang="en-US" sz="3200" dirty="0">
                <a:solidFill>
                  <a:schemeClr val="accent1">
                    <a:lumMod val="75000"/>
                  </a:schemeClr>
                </a:solidFill>
                <a:latin typeface="+mn-lt"/>
              </a:rPr>
              <a:t>Current Smoking: 2022 Demographics</a:t>
            </a:r>
            <a:endParaRPr lang="en-US" sz="3200" b="1" dirty="0"/>
          </a:p>
        </p:txBody>
      </p:sp>
      <p:graphicFrame>
        <p:nvGraphicFramePr>
          <p:cNvPr id="3" name="Chart 2">
            <a:extLst>
              <a:ext uri="{FF2B5EF4-FFF2-40B4-BE49-F238E27FC236}">
                <a16:creationId xmlns:a16="http://schemas.microsoft.com/office/drawing/2014/main" id="{7804F17C-7D80-32EE-6981-01A00D1ECF34}"/>
              </a:ext>
            </a:extLst>
          </p:cNvPr>
          <p:cNvGraphicFramePr>
            <a:graphicFrameLocks/>
          </p:cNvGraphicFramePr>
          <p:nvPr/>
        </p:nvGraphicFramePr>
        <p:xfrm>
          <a:off x="0" y="2374363"/>
          <a:ext cx="8839199" cy="38146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D1DE32AF-A976-4E6F-C9CD-ACAEF0E2FA92}"/>
              </a:ext>
            </a:extLst>
          </p:cNvPr>
          <p:cNvSpPr txBox="1">
            <a:spLocks noGrp="1"/>
          </p:cNvSpPr>
          <p:nvPr>
            <p:ph idx="1"/>
          </p:nvPr>
        </p:nvSpPr>
        <p:spPr>
          <a:xfrm>
            <a:off x="264696" y="1509102"/>
            <a:ext cx="8574504" cy="1733808"/>
          </a:xfrm>
          <a:prstGeom prst="rect">
            <a:avLst/>
          </a:prstGeom>
          <a:noFill/>
        </p:spPr>
        <p:txBody>
          <a:bodyPr vert="horz"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buNone/>
            </a:pPr>
            <a:r>
              <a:rPr lang="en-US" sz="1800" dirty="0">
                <a:effectLst/>
                <a:latin typeface="Segoe UI"/>
                <a:cs typeface="Segoe UI"/>
              </a:rPr>
              <a:t>Individuals with </a:t>
            </a:r>
            <a:r>
              <a:rPr lang="en-US" b="1" dirty="0">
                <a:latin typeface="Segoe UI"/>
                <a:cs typeface="Segoe UI"/>
              </a:rPr>
              <a:t>lower levels of completed education </a:t>
            </a:r>
            <a:r>
              <a:rPr lang="en-US" sz="1800" dirty="0">
                <a:effectLst/>
                <a:latin typeface="Segoe UI"/>
                <a:cs typeface="Segoe UI"/>
              </a:rPr>
              <a:t>and </a:t>
            </a:r>
            <a:r>
              <a:rPr lang="en-US" b="1" dirty="0">
                <a:latin typeface="Segoe UI"/>
                <a:cs typeface="Segoe UI"/>
              </a:rPr>
              <a:t>lower annual household income </a:t>
            </a:r>
            <a:r>
              <a:rPr lang="en-US" sz="1800" dirty="0">
                <a:effectLst/>
                <a:latin typeface="Segoe UI"/>
                <a:cs typeface="Segoe UI"/>
              </a:rPr>
              <a:t>reported smoking at </a:t>
            </a:r>
            <a:r>
              <a:rPr lang="en-US" sz="1800" b="1" dirty="0">
                <a:effectLst/>
                <a:latin typeface="Segoe UI"/>
                <a:cs typeface="Segoe UI"/>
              </a:rPr>
              <a:t>significantly</a:t>
            </a:r>
            <a:r>
              <a:rPr lang="en-US" sz="1800" dirty="0">
                <a:effectLst/>
                <a:latin typeface="Segoe UI"/>
                <a:cs typeface="Segoe UI"/>
              </a:rPr>
              <a:t> </a:t>
            </a:r>
            <a:r>
              <a:rPr lang="en-US" sz="1800" b="1" dirty="0">
                <a:effectLst/>
                <a:latin typeface="Segoe UI"/>
                <a:cs typeface="Segoe UI"/>
              </a:rPr>
              <a:t>higher</a:t>
            </a:r>
            <a:r>
              <a:rPr lang="en-US" sz="1800" dirty="0">
                <a:effectLst/>
                <a:latin typeface="Segoe UI"/>
                <a:cs typeface="Segoe UI"/>
              </a:rPr>
              <a:t> rates than those with</a:t>
            </a:r>
            <a:r>
              <a:rPr lang="en-US" sz="1800" dirty="0">
                <a:solidFill>
                  <a:schemeClr val="accent2">
                    <a:lumMod val="40000"/>
                    <a:lumOff val="60000"/>
                  </a:schemeClr>
                </a:solidFill>
                <a:effectLst/>
                <a:latin typeface="Segoe UI"/>
                <a:cs typeface="Segoe UI"/>
              </a:rPr>
              <a:t> </a:t>
            </a:r>
            <a:r>
              <a:rPr lang="en-US" b="1" dirty="0">
                <a:latin typeface="Segoe UI"/>
                <a:cs typeface="Segoe UI"/>
              </a:rPr>
              <a:t>higher education attainment </a:t>
            </a:r>
            <a:r>
              <a:rPr lang="en-US" sz="1800" dirty="0">
                <a:effectLst/>
                <a:latin typeface="Segoe UI"/>
                <a:cs typeface="Segoe UI"/>
              </a:rPr>
              <a:t>and </a:t>
            </a:r>
            <a:r>
              <a:rPr lang="en-US" b="1" dirty="0">
                <a:latin typeface="Segoe UI"/>
                <a:cs typeface="Segoe UI"/>
              </a:rPr>
              <a:t>household income.</a:t>
            </a:r>
            <a:endParaRPr lang="en-US" sz="1800" dirty="0">
              <a:solidFill>
                <a:schemeClr val="accent1">
                  <a:lumMod val="40000"/>
                  <a:lumOff val="60000"/>
                </a:schemeClr>
              </a:solidFill>
              <a:effectLst/>
              <a:latin typeface="Segoe UI"/>
              <a:cs typeface="Segoe UI"/>
            </a:endParaRPr>
          </a:p>
          <a:p>
            <a:endParaRPr lang="en-US" dirty="0">
              <a:solidFill>
                <a:schemeClr val="accent1"/>
              </a:solidFill>
              <a:latin typeface="Segoe UI" panose="020B0502040204020203" pitchFamily="34" charset="0"/>
            </a:endParaRPr>
          </a:p>
          <a:p>
            <a:endParaRPr lang="en-US" dirty="0">
              <a:solidFill>
                <a:schemeClr val="accen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2EF12-41AE-45FE-AEEB-3491AE62D588}"/>
              </a:ext>
            </a:extLst>
          </p:cNvPr>
          <p:cNvSpPr>
            <a:spLocks noGrp="1"/>
          </p:cNvSpPr>
          <p:nvPr>
            <p:ph type="title"/>
          </p:nvPr>
        </p:nvSpPr>
        <p:spPr>
          <a:xfrm>
            <a:off x="204538" y="279400"/>
            <a:ext cx="6569242" cy="1320800"/>
          </a:xfrm>
        </p:spPr>
        <p:txBody>
          <a:bodyPr>
            <a:normAutofit/>
          </a:bodyPr>
          <a:lstStyle/>
          <a:p>
            <a:r>
              <a:rPr lang="en-US" sz="3200" dirty="0">
                <a:solidFill>
                  <a:schemeClr val="accent1">
                    <a:lumMod val="75000"/>
                  </a:schemeClr>
                </a:solidFill>
                <a:latin typeface="+mn-lt"/>
              </a:rPr>
              <a:t>Current Smoking: 2022 Marginalized Populations</a:t>
            </a:r>
            <a:endParaRPr lang="en-US" sz="3200" b="1" dirty="0"/>
          </a:p>
        </p:txBody>
      </p:sp>
      <p:graphicFrame>
        <p:nvGraphicFramePr>
          <p:cNvPr id="3" name="Chart 2">
            <a:extLst>
              <a:ext uri="{FF2B5EF4-FFF2-40B4-BE49-F238E27FC236}">
                <a16:creationId xmlns:a16="http://schemas.microsoft.com/office/drawing/2014/main" id="{7BDFACD0-CB9F-F72A-5E01-F0CB5C1DF750}"/>
              </a:ext>
            </a:extLst>
          </p:cNvPr>
          <p:cNvGraphicFramePr>
            <a:graphicFrameLocks/>
          </p:cNvGraphicFramePr>
          <p:nvPr/>
        </p:nvGraphicFramePr>
        <p:xfrm>
          <a:off x="-948424" y="2607043"/>
          <a:ext cx="10024533" cy="4250957"/>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2">
            <a:extLst>
              <a:ext uri="{FF2B5EF4-FFF2-40B4-BE49-F238E27FC236}">
                <a16:creationId xmlns:a16="http://schemas.microsoft.com/office/drawing/2014/main" id="{B4F869D0-2B6A-CF95-8283-7FC33CB43765}"/>
              </a:ext>
            </a:extLst>
          </p:cNvPr>
          <p:cNvSpPr>
            <a:spLocks noGrp="1"/>
          </p:cNvSpPr>
          <p:nvPr>
            <p:ph idx="1"/>
          </p:nvPr>
        </p:nvSpPr>
        <p:spPr>
          <a:xfrm>
            <a:off x="204538" y="1485900"/>
            <a:ext cx="8335305" cy="944172"/>
          </a:xfrm>
        </p:spPr>
        <p:txBody>
          <a:bodyPr>
            <a:normAutofit lnSpcReduction="10000"/>
          </a:bodyPr>
          <a:lstStyle/>
          <a:p>
            <a:pPr marL="0" indent="0">
              <a:buNone/>
            </a:pPr>
            <a:r>
              <a:rPr lang="en-US" sz="2000" b="0" i="0" u="none" strike="noStrike" dirty="0">
                <a:solidFill>
                  <a:schemeClr val="tx1"/>
                </a:solidFill>
                <a:effectLst/>
                <a:latin typeface="Segoe UI" panose="020B0502040204020203" pitchFamily="34" charset="0"/>
                <a:cs typeface="Segoe UI" panose="020B0502040204020203" pitchFamily="34" charset="0"/>
              </a:rPr>
              <a:t>Hoosier adults who reported </a:t>
            </a:r>
            <a:r>
              <a:rPr lang="en-US" sz="2000" b="1" dirty="0">
                <a:solidFill>
                  <a:schemeClr val="tx1"/>
                </a:solidFill>
                <a:latin typeface="Segoe UI" panose="020B0502040204020203" pitchFamily="34" charset="0"/>
                <a:cs typeface="Segoe UI" panose="020B0502040204020203" pitchFamily="34" charset="0"/>
              </a:rPr>
              <a:t>14 or more poor mental health days </a:t>
            </a:r>
            <a:r>
              <a:rPr lang="en-US" sz="2000" b="0" i="0" u="none" strike="noStrike" dirty="0">
                <a:solidFill>
                  <a:schemeClr val="tx1"/>
                </a:solidFill>
                <a:effectLst/>
                <a:latin typeface="Segoe UI" panose="020B0502040204020203" pitchFamily="34" charset="0"/>
                <a:cs typeface="Segoe UI" panose="020B0502040204020203" pitchFamily="34" charset="0"/>
              </a:rPr>
              <a:t>or </a:t>
            </a:r>
            <a:r>
              <a:rPr lang="en-US" sz="2000" b="1" dirty="0">
                <a:solidFill>
                  <a:schemeClr val="tx1"/>
                </a:solidFill>
                <a:latin typeface="Segoe UI" panose="020B0502040204020203" pitchFamily="34" charset="0"/>
                <a:cs typeface="Segoe UI" panose="020B0502040204020203" pitchFamily="34" charset="0"/>
              </a:rPr>
              <a:t>have been diagnosed with depression </a:t>
            </a:r>
            <a:r>
              <a:rPr lang="en-US" sz="2000" b="0" i="0" u="none" strike="noStrike" dirty="0">
                <a:solidFill>
                  <a:schemeClr val="tx1"/>
                </a:solidFill>
                <a:effectLst/>
                <a:latin typeface="Segoe UI" panose="020B0502040204020203" pitchFamily="34" charset="0"/>
                <a:cs typeface="Segoe UI" panose="020B0502040204020203" pitchFamily="34" charset="0"/>
              </a:rPr>
              <a:t>reported smoking at </a:t>
            </a:r>
            <a:r>
              <a:rPr lang="en-US" sz="2000" b="1" i="0" u="none" strike="noStrike" dirty="0">
                <a:solidFill>
                  <a:schemeClr val="tx1"/>
                </a:solidFill>
                <a:effectLst/>
                <a:latin typeface="Segoe UI" panose="020B0502040204020203" pitchFamily="34" charset="0"/>
                <a:cs typeface="Segoe UI" panose="020B0502040204020203" pitchFamily="34" charset="0"/>
              </a:rPr>
              <a:t>significantly higher </a:t>
            </a:r>
            <a:r>
              <a:rPr lang="en-US" sz="2000" b="0" i="0" u="none" strike="noStrike" dirty="0">
                <a:solidFill>
                  <a:schemeClr val="tx1"/>
                </a:solidFill>
                <a:effectLst/>
                <a:latin typeface="Segoe UI" panose="020B0502040204020203" pitchFamily="34" charset="0"/>
                <a:cs typeface="Segoe UI" panose="020B0502040204020203" pitchFamily="34" charset="0"/>
              </a:rPr>
              <a:t>rates. </a:t>
            </a:r>
            <a:endParaRPr lang="en-US" sz="20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98027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7AA00-1FAC-4791-9741-C022B043A9A9}"/>
              </a:ext>
            </a:extLst>
          </p:cNvPr>
          <p:cNvSpPr>
            <a:spLocks noGrp="1"/>
          </p:cNvSpPr>
          <p:nvPr>
            <p:ph type="title"/>
          </p:nvPr>
        </p:nvSpPr>
        <p:spPr>
          <a:xfrm>
            <a:off x="506738" y="103168"/>
            <a:ext cx="7841765" cy="1243649"/>
          </a:xfrm>
        </p:spPr>
        <p:txBody>
          <a:bodyPr>
            <a:normAutofit/>
          </a:bodyPr>
          <a:lstStyle/>
          <a:p>
            <a:r>
              <a:rPr lang="en-US" sz="3200" dirty="0">
                <a:solidFill>
                  <a:schemeClr val="accent1">
                    <a:lumMod val="75000"/>
                  </a:schemeClr>
                </a:solidFill>
                <a:latin typeface="+mn-lt"/>
              </a:rPr>
              <a:t>Smoking and Behavioral Health: </a:t>
            </a:r>
            <a:br>
              <a:rPr lang="en-US" sz="3200" dirty="0">
                <a:solidFill>
                  <a:schemeClr val="accent1">
                    <a:lumMod val="75000"/>
                  </a:schemeClr>
                </a:solidFill>
                <a:latin typeface="+mn-lt"/>
              </a:rPr>
            </a:br>
            <a:r>
              <a:rPr lang="en-US" sz="3200" dirty="0">
                <a:solidFill>
                  <a:schemeClr val="accent1">
                    <a:lumMod val="75000"/>
                  </a:schemeClr>
                </a:solidFill>
                <a:latin typeface="+mn-lt"/>
              </a:rPr>
              <a:t>The Heavy Burden</a:t>
            </a:r>
            <a:endParaRPr lang="en-US" sz="3200" dirty="0"/>
          </a:p>
        </p:txBody>
      </p:sp>
      <p:sp>
        <p:nvSpPr>
          <p:cNvPr id="3" name="Content Placeholder 2">
            <a:extLst>
              <a:ext uri="{FF2B5EF4-FFF2-40B4-BE49-F238E27FC236}">
                <a16:creationId xmlns:a16="http://schemas.microsoft.com/office/drawing/2014/main" id="{65E02B6E-CB27-492E-BD83-828E3BE53537}"/>
              </a:ext>
            </a:extLst>
          </p:cNvPr>
          <p:cNvSpPr>
            <a:spLocks noGrp="1"/>
          </p:cNvSpPr>
          <p:nvPr>
            <p:ph idx="1"/>
          </p:nvPr>
        </p:nvSpPr>
        <p:spPr>
          <a:xfrm>
            <a:off x="404037" y="1446154"/>
            <a:ext cx="8114321" cy="5308678"/>
          </a:xfrm>
        </p:spPr>
        <p:txBody>
          <a:bodyPr>
            <a:normAutofit fontScale="92500" lnSpcReduction="20000"/>
          </a:bodyPr>
          <a:lstStyle/>
          <a:p>
            <a:pPr>
              <a:spcBef>
                <a:spcPts val="600"/>
              </a:spcBef>
              <a:spcAft>
                <a:spcPts val="600"/>
              </a:spcAft>
            </a:pPr>
            <a:r>
              <a:rPr lang="en-US" sz="2000" dirty="0">
                <a:solidFill>
                  <a:schemeClr val="tx1">
                    <a:lumMod val="75000"/>
                  </a:schemeClr>
                </a:solidFill>
              </a:rPr>
              <a:t>Overall, Indiana adults with a Behavioral Health (BH) condition are more likely to smoke  (32% versus 15%) </a:t>
            </a:r>
          </a:p>
          <a:p>
            <a:pPr lvl="1"/>
            <a:r>
              <a:rPr lang="en-US" sz="1600" dirty="0">
                <a:solidFill>
                  <a:schemeClr val="tx1">
                    <a:lumMod val="75000"/>
                  </a:schemeClr>
                </a:solidFill>
              </a:rPr>
              <a:t>Current e-cig use is 22% versus 8% </a:t>
            </a:r>
          </a:p>
          <a:p>
            <a:pPr>
              <a:spcBef>
                <a:spcPts val="600"/>
              </a:spcBef>
              <a:spcAft>
                <a:spcPts val="600"/>
              </a:spcAft>
            </a:pPr>
            <a:r>
              <a:rPr lang="en-US" sz="2000" dirty="0">
                <a:solidFill>
                  <a:schemeClr val="tx1">
                    <a:lumMod val="75000"/>
                  </a:schemeClr>
                </a:solidFill>
              </a:rPr>
              <a:t>Most common causes of death among those with a BH condition include cancer, heart disease, and lung disease – all of which can be caused by smoking.</a:t>
            </a:r>
            <a:endParaRPr lang="en-US" sz="2000" dirty="0">
              <a:solidFill>
                <a:schemeClr val="tx1"/>
              </a:solidFill>
            </a:endParaRPr>
          </a:p>
          <a:p>
            <a:pPr>
              <a:spcBef>
                <a:spcPts val="600"/>
              </a:spcBef>
              <a:spcAft>
                <a:spcPts val="600"/>
              </a:spcAft>
            </a:pPr>
            <a:r>
              <a:rPr lang="en-US" sz="2000" dirty="0">
                <a:solidFill>
                  <a:schemeClr val="tx1">
                    <a:lumMod val="75000"/>
                  </a:schemeClr>
                </a:solidFill>
              </a:rPr>
              <a:t>Among Adults with Any Mental Illness (AMI)</a:t>
            </a:r>
          </a:p>
          <a:p>
            <a:pPr lvl="1">
              <a:spcBef>
                <a:spcPts val="600"/>
              </a:spcBef>
              <a:spcAft>
                <a:spcPts val="600"/>
              </a:spcAft>
            </a:pPr>
            <a:r>
              <a:rPr lang="en-US" sz="1800" dirty="0">
                <a:solidFill>
                  <a:schemeClr val="tx1">
                    <a:lumMod val="75000"/>
                  </a:schemeClr>
                </a:solidFill>
              </a:rPr>
              <a:t>Adults with AMI are more likely to smoke (27% compared to 16%)</a:t>
            </a:r>
          </a:p>
          <a:p>
            <a:pPr lvl="1">
              <a:spcBef>
                <a:spcPts val="600"/>
              </a:spcBef>
              <a:spcAft>
                <a:spcPts val="600"/>
              </a:spcAft>
            </a:pPr>
            <a:r>
              <a:rPr lang="en-US" sz="1800" dirty="0">
                <a:solidFill>
                  <a:schemeClr val="tx1">
                    <a:lumMod val="75000"/>
                  </a:schemeClr>
                </a:solidFill>
              </a:rPr>
              <a:t>Smoke more cigarettes (2 packs more per month)</a:t>
            </a:r>
          </a:p>
          <a:p>
            <a:pPr lvl="1">
              <a:spcBef>
                <a:spcPts val="600"/>
              </a:spcBef>
              <a:spcAft>
                <a:spcPts val="600"/>
              </a:spcAft>
            </a:pPr>
            <a:r>
              <a:rPr lang="en-US" sz="1800" dirty="0">
                <a:solidFill>
                  <a:schemeClr val="tx1">
                    <a:lumMod val="75000"/>
                  </a:schemeClr>
                </a:solidFill>
              </a:rPr>
              <a:t>Smoking can impact the efficacy of prescribed therapies</a:t>
            </a:r>
          </a:p>
          <a:p>
            <a:pPr>
              <a:spcBef>
                <a:spcPts val="600"/>
              </a:spcBef>
              <a:spcAft>
                <a:spcPts val="600"/>
              </a:spcAft>
            </a:pPr>
            <a:r>
              <a:rPr lang="en-US" sz="2000" dirty="0">
                <a:solidFill>
                  <a:schemeClr val="tx1">
                    <a:lumMod val="75000"/>
                  </a:schemeClr>
                </a:solidFill>
              </a:rPr>
              <a:t>Among Adults with Substance Use Disorder (SUD)</a:t>
            </a:r>
          </a:p>
          <a:p>
            <a:pPr lvl="1">
              <a:spcBef>
                <a:spcPts val="600"/>
              </a:spcBef>
              <a:spcAft>
                <a:spcPts val="600"/>
              </a:spcAft>
            </a:pPr>
            <a:r>
              <a:rPr lang="en-US" sz="1800" dirty="0">
                <a:solidFill>
                  <a:schemeClr val="tx1">
                    <a:lumMod val="75000"/>
                  </a:schemeClr>
                </a:solidFill>
              </a:rPr>
              <a:t>Adults with a SUD are more likely to smoke (42% compared to 16%)</a:t>
            </a:r>
          </a:p>
          <a:p>
            <a:pPr lvl="1">
              <a:spcBef>
                <a:spcPts val="600"/>
              </a:spcBef>
              <a:spcAft>
                <a:spcPts val="600"/>
              </a:spcAft>
            </a:pPr>
            <a:r>
              <a:rPr lang="en-US" sz="1800" dirty="0">
                <a:solidFill>
                  <a:schemeClr val="tx1">
                    <a:lumMod val="75000"/>
                  </a:schemeClr>
                </a:solidFill>
              </a:rPr>
              <a:t>Face challenges when trying to quit- less than half of substance abuse facilities offer tobacco treatment</a:t>
            </a:r>
          </a:p>
          <a:p>
            <a:pPr lvl="1">
              <a:spcBef>
                <a:spcPts val="600"/>
              </a:spcBef>
              <a:spcAft>
                <a:spcPts val="600"/>
              </a:spcAft>
            </a:pPr>
            <a:r>
              <a:rPr lang="en-US" sz="1800" dirty="0">
                <a:solidFill>
                  <a:schemeClr val="tx1">
                    <a:lumMod val="75000"/>
                  </a:schemeClr>
                </a:solidFill>
              </a:rPr>
              <a:t>Smoking can increase the likelihood of substance abuse relapse</a:t>
            </a:r>
            <a:endParaRPr lang="en-US" sz="2200" dirty="0"/>
          </a:p>
          <a:p>
            <a:pPr>
              <a:lnSpc>
                <a:spcPct val="100000"/>
              </a:lnSpc>
              <a:buFont typeface="Arial" panose="020B0604020202020204" pitchFamily="34" charset="0"/>
              <a:buChar char="•"/>
            </a:pPr>
            <a:endParaRPr lang="en-US" sz="1650" dirty="0"/>
          </a:p>
          <a:p>
            <a:pPr>
              <a:buClr>
                <a:srgbClr val="2AAAE2"/>
              </a:buCl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C3D0D94A-D0B8-40C5-9DFC-C1977A4AE4E5}"/>
              </a:ext>
            </a:extLst>
          </p:cNvPr>
          <p:cNvSpPr txBox="1"/>
          <p:nvPr/>
        </p:nvSpPr>
        <p:spPr>
          <a:xfrm>
            <a:off x="404037" y="6596390"/>
            <a:ext cx="8884341" cy="261610"/>
          </a:xfrm>
          <a:prstGeom prst="rect">
            <a:avLst/>
          </a:prstGeom>
          <a:noFill/>
        </p:spPr>
        <p:txBody>
          <a:bodyPr wrap="square" rtlCol="0">
            <a:spAutoFit/>
          </a:bodyPr>
          <a:lstStyle/>
          <a:p>
            <a:pPr lvl="0">
              <a:defRPr/>
            </a:pPr>
            <a:r>
              <a:rPr lang="en-US" sz="1100">
                <a:solidFill>
                  <a:schemeClr val="bg2">
                    <a:lumMod val="50000"/>
                  </a:schemeClr>
                </a:solidFill>
                <a:cs typeface="Arial" panose="020B0604020202020204" pitchFamily="34" charset="0"/>
              </a:rPr>
              <a:t>Sources available upon request</a:t>
            </a:r>
            <a:endParaRPr lang="en-US" altLang="en-US" sz="1100" i="1" dirty="0">
              <a:solidFill>
                <a:schemeClr val="bg2">
                  <a:lumMod val="50000"/>
                </a:schemeClr>
              </a:solidFill>
              <a:cs typeface="Arial" panose="020B0604020202020204" pitchFamily="34" charset="0"/>
            </a:endParaRPr>
          </a:p>
        </p:txBody>
      </p:sp>
    </p:spTree>
    <p:extLst>
      <p:ext uri="{BB962C8B-B14F-4D97-AF65-F5344CB8AC3E}">
        <p14:creationId xmlns:p14="http://schemas.microsoft.com/office/powerpoint/2010/main" val="13947059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42.2"/>
</p:tagLst>
</file>

<file path=ppt/tags/tag2.xml><?xml version="1.0" encoding="utf-8"?>
<p:tagLst xmlns:a="http://schemas.openxmlformats.org/drawingml/2006/main" xmlns:r="http://schemas.openxmlformats.org/officeDocument/2006/relationships" xmlns:p="http://schemas.openxmlformats.org/presentationml/2006/main">
  <p:tag name="TIMING" val="|50.3|38.4"/>
</p:tagLst>
</file>

<file path=ppt/tags/tag3.xml><?xml version="1.0" encoding="utf-8"?>
<p:tagLst xmlns:a="http://schemas.openxmlformats.org/drawingml/2006/main" xmlns:r="http://schemas.openxmlformats.org/officeDocument/2006/relationships" xmlns:p="http://schemas.openxmlformats.org/presentationml/2006/main">
  <p:tag name="TIMING" val="|44.3|12.3|24.7|4.2|17.4|34.8"/>
</p:tagLst>
</file>

<file path=ppt/tags/tag4.xml><?xml version="1.0" encoding="utf-8"?>
<p:tagLst xmlns:a="http://schemas.openxmlformats.org/drawingml/2006/main" xmlns:r="http://schemas.openxmlformats.org/officeDocument/2006/relationships" xmlns:p="http://schemas.openxmlformats.org/presentationml/2006/main">
  <p:tag name="TIMING" val="|44.3|12.3|24.7|4.2|17.4|34.8"/>
</p:tagLst>
</file>

<file path=ppt/tags/tag5.xml><?xml version="1.0" encoding="utf-8"?>
<p:tagLst xmlns:a="http://schemas.openxmlformats.org/drawingml/2006/main" xmlns:r="http://schemas.openxmlformats.org/officeDocument/2006/relationships" xmlns:p="http://schemas.openxmlformats.org/presentationml/2006/main">
  <p:tag name="TIMING" val="|44.3|12.3|24.7|4.2|17.4|34.8"/>
</p:tagLst>
</file>

<file path=ppt/tags/tag6.xml><?xml version="1.0" encoding="utf-8"?>
<p:tagLst xmlns:a="http://schemas.openxmlformats.org/drawingml/2006/main" xmlns:r="http://schemas.openxmlformats.org/officeDocument/2006/relationships" xmlns:p="http://schemas.openxmlformats.org/presentationml/2006/main">
  <p:tag name="TIMING" val="|26.2|2.6|19.5|20.4|12.5"/>
</p:tagLst>
</file>

<file path=ppt/tags/tag7.xml><?xml version="1.0" encoding="utf-8"?>
<p:tagLst xmlns:a="http://schemas.openxmlformats.org/drawingml/2006/main" xmlns:r="http://schemas.openxmlformats.org/officeDocument/2006/relationships" xmlns:p="http://schemas.openxmlformats.org/presentationml/2006/main">
  <p:tag name="TIMING" val="|26.2|2.6|19.5|20.4|12.5"/>
</p:tagLst>
</file>

<file path=ppt/tags/tag8.xml><?xml version="1.0" encoding="utf-8"?>
<p:tagLst xmlns:a="http://schemas.openxmlformats.org/drawingml/2006/main" xmlns:r="http://schemas.openxmlformats.org/officeDocument/2006/relationships" xmlns:p="http://schemas.openxmlformats.org/presentationml/2006/main">
  <p:tag name="TIMING" val="|26.2|2.6|19.5|20.4|12.5"/>
</p:tagLst>
</file>

<file path=ppt/tags/tag9.xml><?xml version="1.0" encoding="utf-8"?>
<p:tagLst xmlns:a="http://schemas.openxmlformats.org/drawingml/2006/main" xmlns:r="http://schemas.openxmlformats.org/officeDocument/2006/relationships" xmlns:p="http://schemas.openxmlformats.org/presentationml/2006/main">
  <p:tag name="TIMING" val="|12.5|18.9"/>
</p:tagLst>
</file>

<file path=ppt/theme/theme1.xml><?xml version="1.0" encoding="utf-8"?>
<a:theme xmlns:a="http://schemas.openxmlformats.org/drawingml/2006/main" name="Rethink 2021">
  <a:themeElements>
    <a:clrScheme name="Custom 34">
      <a:dk1>
        <a:srgbClr val="3A3838"/>
      </a:dk1>
      <a:lt1>
        <a:sysClr val="window" lastClr="FFFFFF"/>
      </a:lt1>
      <a:dk2>
        <a:srgbClr val="44546A"/>
      </a:dk2>
      <a:lt2>
        <a:srgbClr val="D8D8D8"/>
      </a:lt2>
      <a:accent1>
        <a:srgbClr val="2AAAE2"/>
      </a:accent1>
      <a:accent2>
        <a:srgbClr val="EC7320"/>
      </a:accent2>
      <a:accent3>
        <a:srgbClr val="A5A5A5"/>
      </a:accent3>
      <a:accent4>
        <a:srgbClr val="FFC000"/>
      </a:accent4>
      <a:accent5>
        <a:srgbClr val="7030A0"/>
      </a:accent5>
      <a:accent6>
        <a:srgbClr val="70AD47"/>
      </a:accent6>
      <a:hlink>
        <a:srgbClr val="0070C0"/>
      </a:hlink>
      <a:folHlink>
        <a:srgbClr val="FA00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think 2021" id="{2D4F80AF-1798-442C-A570-1164F0C426EE}" vid="{85C01C86-40E1-42B6-9F9F-3CFE185301B4}"/>
    </a:ext>
  </a:extLst>
</a:theme>
</file>

<file path=ppt/theme/theme2.xml><?xml version="1.0" encoding="utf-8"?>
<a:theme xmlns:a="http://schemas.openxmlformats.org/drawingml/2006/main" name="Rethink Tobacco Indiana">
  <a:themeElements>
    <a:clrScheme name="Custom 3">
      <a:dk1>
        <a:srgbClr val="5E6060"/>
      </a:dk1>
      <a:lt1>
        <a:sysClr val="window" lastClr="FFFFFF"/>
      </a:lt1>
      <a:dk2>
        <a:srgbClr val="335B74"/>
      </a:dk2>
      <a:lt2>
        <a:srgbClr val="DFE3E5"/>
      </a:lt2>
      <a:accent1>
        <a:srgbClr val="1CADE4"/>
      </a:accent1>
      <a:accent2>
        <a:srgbClr val="1CADE4"/>
      </a:accent2>
      <a:accent3>
        <a:srgbClr val="27CED7"/>
      </a:accent3>
      <a:accent4>
        <a:srgbClr val="42BA97"/>
      </a:accent4>
      <a:accent5>
        <a:srgbClr val="3E8853"/>
      </a:accent5>
      <a:accent6>
        <a:srgbClr val="62A39F"/>
      </a:accent6>
      <a:hlink>
        <a:srgbClr val="00B050"/>
      </a:hlink>
      <a:folHlink>
        <a:srgbClr val="00B050"/>
      </a:folHlink>
    </a:clrScheme>
    <a:fontScheme name="Rethink Tobacco Indiana">
      <a:majorFont>
        <a:latin typeface="AvenirNext LT Pro Bold"/>
        <a:ea typeface=""/>
        <a:cs typeface=""/>
      </a:majorFont>
      <a:minorFont>
        <a:latin typeface="AvenirNext LT Pro Regular"/>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 Template" id="{9E0071B4-C9F6-4581-94C9-335846346385}" vid="{034A4464-353A-4248-A591-027710423C95}"/>
    </a:ext>
  </a:extLst>
</a:theme>
</file>

<file path=ppt/theme/theme3.xml><?xml version="1.0" encoding="utf-8"?>
<a:theme xmlns:a="http://schemas.openxmlformats.org/drawingml/2006/main" name="Rethink 2021">
  <a:themeElements>
    <a:clrScheme name="Custom 34">
      <a:dk1>
        <a:srgbClr val="3A3838"/>
      </a:dk1>
      <a:lt1>
        <a:sysClr val="window" lastClr="FFFFFF"/>
      </a:lt1>
      <a:dk2>
        <a:srgbClr val="44546A"/>
      </a:dk2>
      <a:lt2>
        <a:srgbClr val="D8D8D8"/>
      </a:lt2>
      <a:accent1>
        <a:srgbClr val="2AAAE2"/>
      </a:accent1>
      <a:accent2>
        <a:srgbClr val="EC7320"/>
      </a:accent2>
      <a:accent3>
        <a:srgbClr val="A5A5A5"/>
      </a:accent3>
      <a:accent4>
        <a:srgbClr val="FFC000"/>
      </a:accent4>
      <a:accent5>
        <a:srgbClr val="7030A0"/>
      </a:accent5>
      <a:accent6>
        <a:srgbClr val="70AD47"/>
      </a:accent6>
      <a:hlink>
        <a:srgbClr val="0070C0"/>
      </a:hlink>
      <a:folHlink>
        <a:srgbClr val="FA00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think 2021" id="{2D4F80AF-1798-442C-A570-1164F0C426EE}" vid="{85C01C86-40E1-42B6-9F9F-3CFE185301B4}"/>
    </a:ext>
  </a:extLst>
</a:theme>
</file>

<file path=ppt/theme/theme4.xml><?xml version="1.0" encoding="utf-8"?>
<a:theme xmlns:a="http://schemas.openxmlformats.org/drawingml/2006/main" name="Rethink 2021">
  <a:themeElements>
    <a:clrScheme name="Custom 34">
      <a:dk1>
        <a:srgbClr val="3A3838"/>
      </a:dk1>
      <a:lt1>
        <a:sysClr val="window" lastClr="FFFFFF"/>
      </a:lt1>
      <a:dk2>
        <a:srgbClr val="44546A"/>
      </a:dk2>
      <a:lt2>
        <a:srgbClr val="D8D8D8"/>
      </a:lt2>
      <a:accent1>
        <a:srgbClr val="2AAAE2"/>
      </a:accent1>
      <a:accent2>
        <a:srgbClr val="EC7320"/>
      </a:accent2>
      <a:accent3>
        <a:srgbClr val="A5A5A5"/>
      </a:accent3>
      <a:accent4>
        <a:srgbClr val="FFC000"/>
      </a:accent4>
      <a:accent5>
        <a:srgbClr val="7030A0"/>
      </a:accent5>
      <a:accent6>
        <a:srgbClr val="70AD47"/>
      </a:accent6>
      <a:hlink>
        <a:srgbClr val="0070C0"/>
      </a:hlink>
      <a:folHlink>
        <a:srgbClr val="FA00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think 2021" id="{2D4F80AF-1798-442C-A570-1164F0C426EE}" vid="{85C01C86-40E1-42B6-9F9F-3CFE185301B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12494</TotalTime>
  <Words>11278</Words>
  <Application>Microsoft Office PowerPoint</Application>
  <PresentationFormat>On-screen Show (4:3)</PresentationFormat>
  <Paragraphs>714</Paragraphs>
  <Slides>44</Slides>
  <Notes>44</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44</vt:i4>
      </vt:variant>
    </vt:vector>
  </HeadingPairs>
  <TitlesOfParts>
    <vt:vector size="65" baseType="lpstr">
      <vt:lpstr>Arial</vt:lpstr>
      <vt:lpstr>AvenirNext LT Pro Bold</vt:lpstr>
      <vt:lpstr>AvenirNext LT Pro Regular</vt:lpstr>
      <vt:lpstr>Calibri</vt:lpstr>
      <vt:lpstr>Calibri Light</vt:lpstr>
      <vt:lpstr>Courier New</vt:lpstr>
      <vt:lpstr>Garamond</vt:lpstr>
      <vt:lpstr>Ink Free</vt:lpstr>
      <vt:lpstr>Neue Plak</vt:lpstr>
      <vt:lpstr>Open Sans</vt:lpstr>
      <vt:lpstr>PT Sans</vt:lpstr>
      <vt:lpstr>raleway</vt:lpstr>
      <vt:lpstr>raleway</vt:lpstr>
      <vt:lpstr>Segoe UI</vt:lpstr>
      <vt:lpstr>Tahoma</vt:lpstr>
      <vt:lpstr>Tw Cen MT</vt:lpstr>
      <vt:lpstr>Wingdings</vt:lpstr>
      <vt:lpstr>Rethink 2021</vt:lpstr>
      <vt:lpstr>Rethink Tobacco Indiana</vt:lpstr>
      <vt:lpstr>Rethink 2021</vt:lpstr>
      <vt:lpstr>Rethink 2021</vt:lpstr>
      <vt:lpstr>Making the Case for Tobacco Treatment for Behavioral Health Clients </vt:lpstr>
      <vt:lpstr>PowerPoint Presentation</vt:lpstr>
      <vt:lpstr>A quick note…</vt:lpstr>
      <vt:lpstr>PowerPoint Presentation</vt:lpstr>
      <vt:lpstr>Current Cigarette Use Among Adults, Regional Trends, BRFSS 2022</vt:lpstr>
      <vt:lpstr>Current Smoking: 2022 Demographics</vt:lpstr>
      <vt:lpstr>Current Smoking: 2022 Demographics</vt:lpstr>
      <vt:lpstr>Current Smoking: 2022 Marginalized Populations</vt:lpstr>
      <vt:lpstr>Smoking and Behavioral Health:  The Heavy Burden</vt:lpstr>
      <vt:lpstr>Tobacco Use Often Co-Occurs with Behavioral Health Conditions</vt:lpstr>
      <vt:lpstr>Comparative Causes of Annual Deaths in the U.S.</vt:lpstr>
      <vt:lpstr>Vaping/Electronic Cigarette Use</vt:lpstr>
      <vt:lpstr>Quitting Can Improve Mental Health</vt:lpstr>
      <vt:lpstr>Why are Smoking Rates Higher Among Behavioral Health Consumers?</vt:lpstr>
      <vt:lpstr>Adverse Health Effects of Tobacco Use on Persons with Behavioral Health Conditions</vt:lpstr>
      <vt:lpstr>Tobacco Use and Trauma</vt:lpstr>
      <vt:lpstr>PowerPoint Presentation</vt:lpstr>
      <vt:lpstr>What We Know</vt:lpstr>
      <vt:lpstr>Myths About Smoking and Behavioral Health Consumers</vt:lpstr>
      <vt:lpstr>Diagnostic and Statistical Manual of Mental Disorders,  5th edition (DSM-5): Tobacco Use Disorder*</vt:lpstr>
      <vt:lpstr>PowerPoint Presentation</vt:lpstr>
      <vt:lpstr>PowerPoint Presentation</vt:lpstr>
      <vt:lpstr>Tools for Tobacco Treatment</vt:lpstr>
      <vt:lpstr>Evidence-based Tobacco Treatment</vt:lpstr>
      <vt:lpstr>Ask-Advise-Refer (AAR)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Referral Scripts</vt:lpstr>
      <vt:lpstr>Tobacco Treatment Interventions</vt:lpstr>
      <vt:lpstr>Resources</vt:lpstr>
      <vt:lpstr>Behavioral Health Program</vt:lpstr>
      <vt:lpstr>Resources</vt:lpstr>
      <vt:lpstr>Tobacco Treatment Specialist (TTS)</vt:lpstr>
      <vt:lpstr>Tobacco Treatment Specialist (TTS) Core Training</vt:lpstr>
      <vt:lpstr>National Certificate in Tobacco Treatment Practice (NCTTP)</vt:lpstr>
      <vt:lpstr>Rethink Tobacco Indiana’s 6-hr Tobacco-Free Recovery Workshop</vt:lpstr>
      <vt:lpstr>Summary</vt:lpstr>
      <vt:lpstr>PowerPoint Presentation</vt:lpstr>
      <vt:lpstr>Contact Info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Hsu, Kayla</dc:creator>
  <cp:lastModifiedBy>Vandine, Gage N</cp:lastModifiedBy>
  <cp:revision>127</cp:revision>
  <dcterms:created xsi:type="dcterms:W3CDTF">2021-03-23T13:12:36Z</dcterms:created>
  <dcterms:modified xsi:type="dcterms:W3CDTF">2025-07-31T15:14:29Z</dcterms:modified>
</cp:coreProperties>
</file>